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</p:sldMasterIdLst>
  <p:notesMasterIdLst>
    <p:notesMasterId r:id="rId27"/>
  </p:notesMasterIdLst>
  <p:sldIdLst>
    <p:sldId id="256" r:id="rId3"/>
    <p:sldId id="2969" r:id="rId4"/>
    <p:sldId id="3001" r:id="rId5"/>
    <p:sldId id="2999" r:id="rId6"/>
    <p:sldId id="2988" r:id="rId7"/>
    <p:sldId id="2987" r:id="rId8"/>
    <p:sldId id="2989" r:id="rId9"/>
    <p:sldId id="2968" r:id="rId10"/>
    <p:sldId id="2970" r:id="rId11"/>
    <p:sldId id="2998" r:id="rId12"/>
    <p:sldId id="2992" r:id="rId13"/>
    <p:sldId id="2993" r:id="rId14"/>
    <p:sldId id="2994" r:id="rId15"/>
    <p:sldId id="2995" r:id="rId16"/>
    <p:sldId id="2997" r:id="rId17"/>
    <p:sldId id="3004" r:id="rId18"/>
    <p:sldId id="3000" r:id="rId19"/>
    <p:sldId id="3003" r:id="rId20"/>
    <p:sldId id="3005" r:id="rId21"/>
    <p:sldId id="3002" r:id="rId22"/>
    <p:sldId id="3006" r:id="rId23"/>
    <p:sldId id="3007" r:id="rId24"/>
    <p:sldId id="3008" r:id="rId25"/>
    <p:sldId id="259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4ED"/>
    <a:srgbClr val="41719C"/>
    <a:srgbClr val="FF5050"/>
    <a:srgbClr val="9999FF"/>
    <a:srgbClr val="CCCCFF"/>
    <a:srgbClr val="373C59"/>
    <a:srgbClr val="FF6600"/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06" autoAdjust="0"/>
  </p:normalViewPr>
  <p:slideViewPr>
    <p:cSldViewPr snapToGrid="0">
      <p:cViewPr varScale="1">
        <p:scale>
          <a:sx n="104" d="100"/>
          <a:sy n="104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Лист1!$A$1:$A$41</c:f>
              <c:strCache>
                <c:ptCount val="41"/>
                <c:pt idx="0">
                  <c:v>Балашиха</c:v>
                </c:pt>
                <c:pt idx="1">
                  <c:v>Богородский</c:v>
                </c:pt>
                <c:pt idx="2">
                  <c:v>Бронницы</c:v>
                </c:pt>
                <c:pt idx="3">
                  <c:v>Власиха</c:v>
                </c:pt>
                <c:pt idx="4">
                  <c:v>Воскресенск</c:v>
                </c:pt>
                <c:pt idx="5">
                  <c:v>Дмитров</c:v>
                </c:pt>
                <c:pt idx="6">
                  <c:v>Долгопрудный</c:v>
                </c:pt>
                <c:pt idx="7">
                  <c:v>Домодедово</c:v>
                </c:pt>
                <c:pt idx="8">
                  <c:v>Дубна</c:v>
                </c:pt>
                <c:pt idx="9">
                  <c:v>Жуковский</c:v>
                </c:pt>
                <c:pt idx="10">
                  <c:v>Истра</c:v>
                </c:pt>
                <c:pt idx="11">
                  <c:v>Клин</c:v>
                </c:pt>
                <c:pt idx="12">
                  <c:v>Коломна</c:v>
                </c:pt>
                <c:pt idx="13">
                  <c:v>Королев</c:v>
                </c:pt>
                <c:pt idx="14">
                  <c:v>Красногорск</c:v>
                </c:pt>
                <c:pt idx="15">
                  <c:v>Краснознаменск</c:v>
                </c:pt>
                <c:pt idx="16">
                  <c:v>Котельники</c:v>
                </c:pt>
                <c:pt idx="17">
                  <c:v>Лосино-Петровский</c:v>
                </c:pt>
                <c:pt idx="18">
                  <c:v>Луховицы</c:v>
                </c:pt>
                <c:pt idx="19">
                  <c:v>Люберцы</c:v>
                </c:pt>
                <c:pt idx="20">
                  <c:v>Можайск</c:v>
                </c:pt>
                <c:pt idx="21">
                  <c:v>Мытищи</c:v>
                </c:pt>
                <c:pt idx="22">
                  <c:v>Наро-Фоминск</c:v>
                </c:pt>
                <c:pt idx="23">
                  <c:v>Одинцово</c:v>
                </c:pt>
                <c:pt idx="24">
                  <c:v>Орехово-Зуево</c:v>
                </c:pt>
                <c:pt idx="25">
                  <c:v>Павлово-Посадский</c:v>
                </c:pt>
                <c:pt idx="26">
                  <c:v>Подольск</c:v>
                </c:pt>
                <c:pt idx="27">
                  <c:v>Пушкино</c:v>
                </c:pt>
                <c:pt idx="28">
                  <c:v>Раменский</c:v>
                </c:pt>
                <c:pt idx="29">
                  <c:v>Рузский</c:v>
                </c:pt>
                <c:pt idx="30">
                  <c:v>Сергиев Посад</c:v>
                </c:pt>
                <c:pt idx="31">
                  <c:v>Серпухов</c:v>
                </c:pt>
                <c:pt idx="32">
                  <c:v>Серебряные Пруды</c:v>
                </c:pt>
                <c:pt idx="33">
                  <c:v>Солнечногорск</c:v>
                </c:pt>
                <c:pt idx="34">
                  <c:v>Талдомский</c:v>
                </c:pt>
                <c:pt idx="35">
                  <c:v>Фрязино</c:v>
                </c:pt>
                <c:pt idx="36">
                  <c:v>Химки</c:v>
                </c:pt>
                <c:pt idx="37">
                  <c:v>Чехов</c:v>
                </c:pt>
                <c:pt idx="38">
                  <c:v>Шатура</c:v>
                </c:pt>
                <c:pt idx="39">
                  <c:v>Щелково</c:v>
                </c:pt>
                <c:pt idx="40">
                  <c:v>Электросталь</c:v>
                </c:pt>
              </c:strCache>
            </c:strRef>
          </c:cat>
          <c:val>
            <c:numRef>
              <c:f>Лист1!$B$1:$B$41</c:f>
              <c:numCache>
                <c:formatCode>General</c:formatCode>
                <c:ptCount val="41"/>
                <c:pt idx="0">
                  <c:v>10</c:v>
                </c:pt>
                <c:pt idx="1">
                  <c:v>7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4</c:v>
                </c:pt>
                <c:pt idx="6">
                  <c:v>3</c:v>
                </c:pt>
                <c:pt idx="7">
                  <c:v>8</c:v>
                </c:pt>
                <c:pt idx="8">
                  <c:v>2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3</c:v>
                </c:pt>
                <c:pt idx="13">
                  <c:v>1</c:v>
                </c:pt>
                <c:pt idx="14">
                  <c:v>9</c:v>
                </c:pt>
                <c:pt idx="15">
                  <c:v>3</c:v>
                </c:pt>
                <c:pt idx="16">
                  <c:v>1</c:v>
                </c:pt>
                <c:pt idx="17">
                  <c:v>1</c:v>
                </c:pt>
                <c:pt idx="18">
                  <c:v>2</c:v>
                </c:pt>
                <c:pt idx="19">
                  <c:v>14</c:v>
                </c:pt>
                <c:pt idx="20">
                  <c:v>1</c:v>
                </c:pt>
                <c:pt idx="21">
                  <c:v>4</c:v>
                </c:pt>
                <c:pt idx="22">
                  <c:v>4</c:v>
                </c:pt>
                <c:pt idx="23">
                  <c:v>5</c:v>
                </c:pt>
                <c:pt idx="24">
                  <c:v>4</c:v>
                </c:pt>
                <c:pt idx="25">
                  <c:v>1</c:v>
                </c:pt>
                <c:pt idx="26">
                  <c:v>5</c:v>
                </c:pt>
                <c:pt idx="27">
                  <c:v>5</c:v>
                </c:pt>
                <c:pt idx="28">
                  <c:v>7</c:v>
                </c:pt>
                <c:pt idx="29">
                  <c:v>1</c:v>
                </c:pt>
                <c:pt idx="30">
                  <c:v>2</c:v>
                </c:pt>
                <c:pt idx="31">
                  <c:v>1</c:v>
                </c:pt>
                <c:pt idx="32">
                  <c:v>2</c:v>
                </c:pt>
                <c:pt idx="33">
                  <c:v>3</c:v>
                </c:pt>
                <c:pt idx="34">
                  <c:v>1</c:v>
                </c:pt>
                <c:pt idx="35">
                  <c:v>1</c:v>
                </c:pt>
                <c:pt idx="36">
                  <c:v>4</c:v>
                </c:pt>
                <c:pt idx="37">
                  <c:v>2</c:v>
                </c:pt>
                <c:pt idx="38">
                  <c:v>2</c:v>
                </c:pt>
                <c:pt idx="39">
                  <c:v>7</c:v>
                </c:pt>
                <c:pt idx="4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59-4960-B76F-24EAE004E0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8484240"/>
        <c:axId val="328353648"/>
      </c:barChart>
      <c:catAx>
        <c:axId val="40848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8353648"/>
        <c:crosses val="autoZero"/>
        <c:auto val="1"/>
        <c:lblAlgn val="ctr"/>
        <c:lblOffset val="100"/>
        <c:noMultiLvlLbl val="0"/>
      </c:catAx>
      <c:valAx>
        <c:axId val="32835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848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EFA7B-604A-4E1C-8954-3589C708889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4FBF7E-FE30-4F89-8487-9A1634CB5D2C}">
      <dgm:prSet phldrT="[Текст]" custT="1"/>
      <dgm:spPr/>
      <dgm:t>
        <a:bodyPr/>
        <a:lstStyle/>
        <a:p>
          <a:r>
            <a:rPr lang="ru-RU" sz="2000" baseline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наличие высококвалифицированных педагогических кадров, современных средств обучения, оборудования, позволяющего качественно обеспечивать образовательную деятельность</a:t>
          </a:r>
          <a:endParaRPr lang="ru-RU" sz="2000" dirty="0">
            <a:solidFill>
              <a:schemeClr val="bg1"/>
            </a:solidFill>
          </a:endParaRPr>
        </a:p>
      </dgm:t>
    </dgm:pt>
    <dgm:pt modelId="{61C9DA9E-BAD8-4BC9-B4BF-6DA083D9661E}" type="parTrans" cxnId="{6B1D5335-B308-41A0-AD8C-45A180CB1278}">
      <dgm:prSet/>
      <dgm:spPr/>
      <dgm:t>
        <a:bodyPr/>
        <a:lstStyle/>
        <a:p>
          <a:endParaRPr lang="ru-RU" sz="2000"/>
        </a:p>
      </dgm:t>
    </dgm:pt>
    <dgm:pt modelId="{64B16719-35E3-4D1A-ACE2-2A3BE4119B97}" type="sibTrans" cxnId="{6B1D5335-B308-41A0-AD8C-45A180CB1278}">
      <dgm:prSet/>
      <dgm:spPr/>
      <dgm:t>
        <a:bodyPr/>
        <a:lstStyle/>
        <a:p>
          <a:endParaRPr lang="ru-RU" sz="2000"/>
        </a:p>
      </dgm:t>
    </dgm:pt>
    <dgm:pt modelId="{861C3AA3-680B-4C44-B310-40C571A8C105}">
      <dgm:prSet phldrT="[Текст]"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результативность участия в реализации муниципальных, региональных, федеральных образовательных проектах и программ</a:t>
          </a:r>
          <a:endParaRPr lang="ru-RU" sz="2000" dirty="0">
            <a:solidFill>
              <a:schemeClr val="bg1"/>
            </a:solidFill>
          </a:endParaRPr>
        </a:p>
      </dgm:t>
    </dgm:pt>
    <dgm:pt modelId="{B7976587-9227-4F0A-889D-1F98C644CB78}" type="parTrans" cxnId="{5B4BE812-9A30-4C3E-9512-B8992482EE1F}">
      <dgm:prSet/>
      <dgm:spPr/>
      <dgm:t>
        <a:bodyPr/>
        <a:lstStyle/>
        <a:p>
          <a:endParaRPr lang="ru-RU" sz="2000"/>
        </a:p>
      </dgm:t>
    </dgm:pt>
    <dgm:pt modelId="{01D70E58-9979-4A39-AB89-22130FDDA212}" type="sibTrans" cxnId="{5B4BE812-9A30-4C3E-9512-B8992482EE1F}">
      <dgm:prSet/>
      <dgm:spPr/>
      <dgm:t>
        <a:bodyPr/>
        <a:lstStyle/>
        <a:p>
          <a:endParaRPr lang="ru-RU" sz="2000"/>
        </a:p>
      </dgm:t>
    </dgm:pt>
    <dgm:pt modelId="{CB59E5E5-1B10-4E4B-99A1-C3844C914194}">
      <dgm:prSet phldrT="[Текст]" custT="1"/>
      <dgm:spPr/>
      <dgm:t>
        <a:bodyPr/>
        <a:lstStyle/>
        <a:p>
          <a:r>
            <a:rPr lang="ru-RU" sz="2000" u="none" baseline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педагогических работников ОО к обобщению и распространению эффективных практик деятельности</a:t>
          </a:r>
          <a:endParaRPr lang="ru-RU" sz="2000" dirty="0">
            <a:solidFill>
              <a:schemeClr val="bg1"/>
            </a:solidFill>
          </a:endParaRPr>
        </a:p>
      </dgm:t>
    </dgm:pt>
    <dgm:pt modelId="{AFE25DAF-D1DA-4092-AD9A-0849B5F9EF56}" type="parTrans" cxnId="{DB2CC1C6-9FEE-4A99-88D3-BBC34B682896}">
      <dgm:prSet/>
      <dgm:spPr/>
      <dgm:t>
        <a:bodyPr/>
        <a:lstStyle/>
        <a:p>
          <a:endParaRPr lang="ru-RU" sz="2000"/>
        </a:p>
      </dgm:t>
    </dgm:pt>
    <dgm:pt modelId="{0D8F3E0E-A0B0-46C8-8B5C-B9DED136DBE2}" type="sibTrans" cxnId="{DB2CC1C6-9FEE-4A99-88D3-BBC34B682896}">
      <dgm:prSet/>
      <dgm:spPr/>
      <dgm:t>
        <a:bodyPr/>
        <a:lstStyle/>
        <a:p>
          <a:endParaRPr lang="ru-RU" sz="2000"/>
        </a:p>
      </dgm:t>
    </dgm:pt>
    <dgm:pt modelId="{E445F7C6-F089-408B-AD68-4FC5E4D99703}">
      <dgm:prSet custT="1"/>
      <dgm:spPr/>
      <dgm:t>
        <a:bodyPr/>
        <a:lstStyle/>
        <a:p>
          <a:r>
            <a: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успешность опыта инновационной работы в системе образования Московской области по направлению деятельности стажировочной площадки</a:t>
          </a:r>
        </a:p>
      </dgm:t>
    </dgm:pt>
    <dgm:pt modelId="{AB624B7E-2751-4F2C-A022-636A1728CB2C}" type="parTrans" cxnId="{E887BCD5-38F6-4741-BCAE-4ED39E70C236}">
      <dgm:prSet/>
      <dgm:spPr/>
      <dgm:t>
        <a:bodyPr/>
        <a:lstStyle/>
        <a:p>
          <a:endParaRPr lang="ru-RU" sz="2000"/>
        </a:p>
      </dgm:t>
    </dgm:pt>
    <dgm:pt modelId="{9FA6D08F-403C-447A-9AE4-3D96DEDFFA72}" type="sibTrans" cxnId="{E887BCD5-38F6-4741-BCAE-4ED39E70C236}">
      <dgm:prSet/>
      <dgm:spPr/>
      <dgm:t>
        <a:bodyPr/>
        <a:lstStyle/>
        <a:p>
          <a:endParaRPr lang="ru-RU" sz="2000"/>
        </a:p>
      </dgm:t>
    </dgm:pt>
    <dgm:pt modelId="{CC1600F3-BE21-436C-B44E-5E5AA60BC62D}" type="pres">
      <dgm:prSet presAssocID="{7CDEFA7B-604A-4E1C-8954-3589C708889B}" presName="linear" presStyleCnt="0">
        <dgm:presLayoutVars>
          <dgm:dir/>
          <dgm:animLvl val="lvl"/>
          <dgm:resizeHandles val="exact"/>
        </dgm:presLayoutVars>
      </dgm:prSet>
      <dgm:spPr/>
    </dgm:pt>
    <dgm:pt modelId="{BF9C7CBE-222A-4D69-9D45-D981B0B40F19}" type="pres">
      <dgm:prSet presAssocID="{364FBF7E-FE30-4F89-8487-9A1634CB5D2C}" presName="parentLin" presStyleCnt="0"/>
      <dgm:spPr/>
    </dgm:pt>
    <dgm:pt modelId="{5E04C7AD-10AA-46EB-8FA1-A64F2C4393B0}" type="pres">
      <dgm:prSet presAssocID="{364FBF7E-FE30-4F89-8487-9A1634CB5D2C}" presName="parentLeftMargin" presStyleLbl="node1" presStyleIdx="0" presStyleCnt="4"/>
      <dgm:spPr/>
    </dgm:pt>
    <dgm:pt modelId="{B7562B10-897A-40BB-BC35-7F60669E7E0B}" type="pres">
      <dgm:prSet presAssocID="{364FBF7E-FE30-4F89-8487-9A1634CB5D2C}" presName="parentText" presStyleLbl="node1" presStyleIdx="0" presStyleCnt="4" custScaleX="123866">
        <dgm:presLayoutVars>
          <dgm:chMax val="0"/>
          <dgm:bulletEnabled val="1"/>
        </dgm:presLayoutVars>
      </dgm:prSet>
      <dgm:spPr/>
    </dgm:pt>
    <dgm:pt modelId="{4649FD72-1A90-40BB-8E8A-68CB9634E30F}" type="pres">
      <dgm:prSet presAssocID="{364FBF7E-FE30-4F89-8487-9A1634CB5D2C}" presName="negativeSpace" presStyleCnt="0"/>
      <dgm:spPr/>
    </dgm:pt>
    <dgm:pt modelId="{BB05C4AC-4EAC-4F47-A631-5DDAFB6F0164}" type="pres">
      <dgm:prSet presAssocID="{364FBF7E-FE30-4F89-8487-9A1634CB5D2C}" presName="childText" presStyleLbl="conFgAcc1" presStyleIdx="0" presStyleCnt="4">
        <dgm:presLayoutVars>
          <dgm:bulletEnabled val="1"/>
        </dgm:presLayoutVars>
      </dgm:prSet>
      <dgm:spPr/>
    </dgm:pt>
    <dgm:pt modelId="{B84D69E7-EC68-4E18-9729-78D22FB8A79D}" type="pres">
      <dgm:prSet presAssocID="{64B16719-35E3-4D1A-ACE2-2A3BE4119B97}" presName="spaceBetweenRectangles" presStyleCnt="0"/>
      <dgm:spPr/>
    </dgm:pt>
    <dgm:pt modelId="{7748CDC8-2A91-43A1-9F17-DCFA54BB3AF7}" type="pres">
      <dgm:prSet presAssocID="{861C3AA3-680B-4C44-B310-40C571A8C105}" presName="parentLin" presStyleCnt="0"/>
      <dgm:spPr/>
    </dgm:pt>
    <dgm:pt modelId="{06EF9D63-5DA6-4566-9E0F-F4D30FACA1E4}" type="pres">
      <dgm:prSet presAssocID="{861C3AA3-680B-4C44-B310-40C571A8C105}" presName="parentLeftMargin" presStyleLbl="node1" presStyleIdx="0" presStyleCnt="4"/>
      <dgm:spPr/>
    </dgm:pt>
    <dgm:pt modelId="{185CFB40-7573-46E1-8A8A-3B21B91871EB}" type="pres">
      <dgm:prSet presAssocID="{861C3AA3-680B-4C44-B310-40C571A8C105}" presName="parentText" presStyleLbl="node1" presStyleIdx="1" presStyleCnt="4" custScaleX="122202">
        <dgm:presLayoutVars>
          <dgm:chMax val="0"/>
          <dgm:bulletEnabled val="1"/>
        </dgm:presLayoutVars>
      </dgm:prSet>
      <dgm:spPr/>
    </dgm:pt>
    <dgm:pt modelId="{026B1A48-331D-4311-8C22-00744FF6B317}" type="pres">
      <dgm:prSet presAssocID="{861C3AA3-680B-4C44-B310-40C571A8C105}" presName="negativeSpace" presStyleCnt="0"/>
      <dgm:spPr/>
    </dgm:pt>
    <dgm:pt modelId="{6E2F0083-0FBE-4B62-8EE7-0E05A39A3D63}" type="pres">
      <dgm:prSet presAssocID="{861C3AA3-680B-4C44-B310-40C571A8C105}" presName="childText" presStyleLbl="conFgAcc1" presStyleIdx="1" presStyleCnt="4">
        <dgm:presLayoutVars>
          <dgm:bulletEnabled val="1"/>
        </dgm:presLayoutVars>
      </dgm:prSet>
      <dgm:spPr/>
    </dgm:pt>
    <dgm:pt modelId="{837FD857-12C6-45F0-9388-A667D9C0D6A2}" type="pres">
      <dgm:prSet presAssocID="{01D70E58-9979-4A39-AB89-22130FDDA212}" presName="spaceBetweenRectangles" presStyleCnt="0"/>
      <dgm:spPr/>
    </dgm:pt>
    <dgm:pt modelId="{EC6EBA3D-4418-4EE3-889B-CF40F8027B7C}" type="pres">
      <dgm:prSet presAssocID="{E445F7C6-F089-408B-AD68-4FC5E4D99703}" presName="parentLin" presStyleCnt="0"/>
      <dgm:spPr/>
    </dgm:pt>
    <dgm:pt modelId="{E3B15323-4DB3-426E-80D8-3335E3D80B7C}" type="pres">
      <dgm:prSet presAssocID="{E445F7C6-F089-408B-AD68-4FC5E4D99703}" presName="parentLeftMargin" presStyleLbl="node1" presStyleIdx="1" presStyleCnt="4"/>
      <dgm:spPr/>
    </dgm:pt>
    <dgm:pt modelId="{1757FE12-7AF4-4351-BF1A-3AD4793361CF}" type="pres">
      <dgm:prSet presAssocID="{E445F7C6-F089-408B-AD68-4FC5E4D9970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0FEC978-7635-4AF9-AAE6-8F74DC6266F1}" type="pres">
      <dgm:prSet presAssocID="{E445F7C6-F089-408B-AD68-4FC5E4D99703}" presName="negativeSpace" presStyleCnt="0"/>
      <dgm:spPr/>
    </dgm:pt>
    <dgm:pt modelId="{A85638D9-50B1-4C73-B07C-AF8C6C6600BE}" type="pres">
      <dgm:prSet presAssocID="{E445F7C6-F089-408B-AD68-4FC5E4D99703}" presName="childText" presStyleLbl="conFgAcc1" presStyleIdx="2" presStyleCnt="4">
        <dgm:presLayoutVars>
          <dgm:bulletEnabled val="1"/>
        </dgm:presLayoutVars>
      </dgm:prSet>
      <dgm:spPr/>
    </dgm:pt>
    <dgm:pt modelId="{395E1CA6-B76B-45AA-A56B-E0B057F404FB}" type="pres">
      <dgm:prSet presAssocID="{9FA6D08F-403C-447A-9AE4-3D96DEDFFA72}" presName="spaceBetweenRectangles" presStyleCnt="0"/>
      <dgm:spPr/>
    </dgm:pt>
    <dgm:pt modelId="{5B660F56-CDB0-4F23-A8B5-9F58B3D98622}" type="pres">
      <dgm:prSet presAssocID="{CB59E5E5-1B10-4E4B-99A1-C3844C914194}" presName="parentLin" presStyleCnt="0"/>
      <dgm:spPr/>
    </dgm:pt>
    <dgm:pt modelId="{6E8EC638-CB96-4620-8BAC-78D2196F7B3B}" type="pres">
      <dgm:prSet presAssocID="{CB59E5E5-1B10-4E4B-99A1-C3844C914194}" presName="parentLeftMargin" presStyleLbl="node1" presStyleIdx="2" presStyleCnt="4"/>
      <dgm:spPr/>
    </dgm:pt>
    <dgm:pt modelId="{AF0F3889-1EAD-418F-80F9-BAF0D2201855}" type="pres">
      <dgm:prSet presAssocID="{CB59E5E5-1B10-4E4B-99A1-C3844C914194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F11BCEDC-7ABB-427C-8C9B-6EA604CE346A}" type="pres">
      <dgm:prSet presAssocID="{CB59E5E5-1B10-4E4B-99A1-C3844C914194}" presName="negativeSpace" presStyleCnt="0"/>
      <dgm:spPr/>
    </dgm:pt>
    <dgm:pt modelId="{892308B7-99F4-424C-BB70-87D9D5352C8B}" type="pres">
      <dgm:prSet presAssocID="{CB59E5E5-1B10-4E4B-99A1-C3844C91419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A6E2108-7D49-4165-8534-4E8DA6368813}" type="presOf" srcId="{7CDEFA7B-604A-4E1C-8954-3589C708889B}" destId="{CC1600F3-BE21-436C-B44E-5E5AA60BC62D}" srcOrd="0" destOrd="0" presId="urn:microsoft.com/office/officeart/2005/8/layout/list1"/>
    <dgm:cxn modelId="{719A070A-DADA-47BF-9318-1C11AA32AF0C}" type="presOf" srcId="{CB59E5E5-1B10-4E4B-99A1-C3844C914194}" destId="{AF0F3889-1EAD-418F-80F9-BAF0D2201855}" srcOrd="1" destOrd="0" presId="urn:microsoft.com/office/officeart/2005/8/layout/list1"/>
    <dgm:cxn modelId="{5B4BE812-9A30-4C3E-9512-B8992482EE1F}" srcId="{7CDEFA7B-604A-4E1C-8954-3589C708889B}" destId="{861C3AA3-680B-4C44-B310-40C571A8C105}" srcOrd="1" destOrd="0" parTransId="{B7976587-9227-4F0A-889D-1F98C644CB78}" sibTransId="{01D70E58-9979-4A39-AB89-22130FDDA212}"/>
    <dgm:cxn modelId="{A76C3135-16E1-4658-AD38-ABBE2D5F9E84}" type="presOf" srcId="{861C3AA3-680B-4C44-B310-40C571A8C105}" destId="{06EF9D63-5DA6-4566-9E0F-F4D30FACA1E4}" srcOrd="0" destOrd="0" presId="urn:microsoft.com/office/officeart/2005/8/layout/list1"/>
    <dgm:cxn modelId="{6B1D5335-B308-41A0-AD8C-45A180CB1278}" srcId="{7CDEFA7B-604A-4E1C-8954-3589C708889B}" destId="{364FBF7E-FE30-4F89-8487-9A1634CB5D2C}" srcOrd="0" destOrd="0" parTransId="{61C9DA9E-BAD8-4BC9-B4BF-6DA083D9661E}" sibTransId="{64B16719-35E3-4D1A-ACE2-2A3BE4119B97}"/>
    <dgm:cxn modelId="{61B50077-FB84-4E46-98FA-A3CB979F2AD9}" type="presOf" srcId="{364FBF7E-FE30-4F89-8487-9A1634CB5D2C}" destId="{B7562B10-897A-40BB-BC35-7F60669E7E0B}" srcOrd="1" destOrd="0" presId="urn:microsoft.com/office/officeart/2005/8/layout/list1"/>
    <dgm:cxn modelId="{AF4EB6C2-7A4F-41E7-9A98-F6E04264EFA4}" type="presOf" srcId="{364FBF7E-FE30-4F89-8487-9A1634CB5D2C}" destId="{5E04C7AD-10AA-46EB-8FA1-A64F2C4393B0}" srcOrd="0" destOrd="0" presId="urn:microsoft.com/office/officeart/2005/8/layout/list1"/>
    <dgm:cxn modelId="{DB2CC1C6-9FEE-4A99-88D3-BBC34B682896}" srcId="{7CDEFA7B-604A-4E1C-8954-3589C708889B}" destId="{CB59E5E5-1B10-4E4B-99A1-C3844C914194}" srcOrd="3" destOrd="0" parTransId="{AFE25DAF-D1DA-4092-AD9A-0849B5F9EF56}" sibTransId="{0D8F3E0E-A0B0-46C8-8B5C-B9DED136DBE2}"/>
    <dgm:cxn modelId="{DBBE16D2-248D-48FF-B212-2D31F50EA6ED}" type="presOf" srcId="{E445F7C6-F089-408B-AD68-4FC5E4D99703}" destId="{E3B15323-4DB3-426E-80D8-3335E3D80B7C}" srcOrd="0" destOrd="0" presId="urn:microsoft.com/office/officeart/2005/8/layout/list1"/>
    <dgm:cxn modelId="{E887BCD5-38F6-4741-BCAE-4ED39E70C236}" srcId="{7CDEFA7B-604A-4E1C-8954-3589C708889B}" destId="{E445F7C6-F089-408B-AD68-4FC5E4D99703}" srcOrd="2" destOrd="0" parTransId="{AB624B7E-2751-4F2C-A022-636A1728CB2C}" sibTransId="{9FA6D08F-403C-447A-9AE4-3D96DEDFFA72}"/>
    <dgm:cxn modelId="{31E807D6-CBE9-46DB-9921-FC2E647E69AF}" type="presOf" srcId="{861C3AA3-680B-4C44-B310-40C571A8C105}" destId="{185CFB40-7573-46E1-8A8A-3B21B91871EB}" srcOrd="1" destOrd="0" presId="urn:microsoft.com/office/officeart/2005/8/layout/list1"/>
    <dgm:cxn modelId="{826771DB-193E-4FCD-9BDD-DA3C61828AF2}" type="presOf" srcId="{CB59E5E5-1B10-4E4B-99A1-C3844C914194}" destId="{6E8EC638-CB96-4620-8BAC-78D2196F7B3B}" srcOrd="0" destOrd="0" presId="urn:microsoft.com/office/officeart/2005/8/layout/list1"/>
    <dgm:cxn modelId="{FD0EF5E2-AFA1-4C40-B277-C15B41FBE0AE}" type="presOf" srcId="{E445F7C6-F089-408B-AD68-4FC5E4D99703}" destId="{1757FE12-7AF4-4351-BF1A-3AD4793361CF}" srcOrd="1" destOrd="0" presId="urn:microsoft.com/office/officeart/2005/8/layout/list1"/>
    <dgm:cxn modelId="{C42350B0-34E7-41CB-AC3F-5781AA04BE94}" type="presParOf" srcId="{CC1600F3-BE21-436C-B44E-5E5AA60BC62D}" destId="{BF9C7CBE-222A-4D69-9D45-D981B0B40F19}" srcOrd="0" destOrd="0" presId="urn:microsoft.com/office/officeart/2005/8/layout/list1"/>
    <dgm:cxn modelId="{4012B13E-5A8E-443A-91D7-277AF16C31AE}" type="presParOf" srcId="{BF9C7CBE-222A-4D69-9D45-D981B0B40F19}" destId="{5E04C7AD-10AA-46EB-8FA1-A64F2C4393B0}" srcOrd="0" destOrd="0" presId="urn:microsoft.com/office/officeart/2005/8/layout/list1"/>
    <dgm:cxn modelId="{61FBB153-1AD6-4020-95C6-3755F5CBA64C}" type="presParOf" srcId="{BF9C7CBE-222A-4D69-9D45-D981B0B40F19}" destId="{B7562B10-897A-40BB-BC35-7F60669E7E0B}" srcOrd="1" destOrd="0" presId="urn:microsoft.com/office/officeart/2005/8/layout/list1"/>
    <dgm:cxn modelId="{43F07DE0-BF44-4AC5-A8E2-F5B8D7D0BA64}" type="presParOf" srcId="{CC1600F3-BE21-436C-B44E-5E5AA60BC62D}" destId="{4649FD72-1A90-40BB-8E8A-68CB9634E30F}" srcOrd="1" destOrd="0" presId="urn:microsoft.com/office/officeart/2005/8/layout/list1"/>
    <dgm:cxn modelId="{ECFAD20F-5F74-4D73-A708-85487710A07D}" type="presParOf" srcId="{CC1600F3-BE21-436C-B44E-5E5AA60BC62D}" destId="{BB05C4AC-4EAC-4F47-A631-5DDAFB6F0164}" srcOrd="2" destOrd="0" presId="urn:microsoft.com/office/officeart/2005/8/layout/list1"/>
    <dgm:cxn modelId="{A0074062-8946-4CF2-8241-7260339DF3A5}" type="presParOf" srcId="{CC1600F3-BE21-436C-B44E-5E5AA60BC62D}" destId="{B84D69E7-EC68-4E18-9729-78D22FB8A79D}" srcOrd="3" destOrd="0" presId="urn:microsoft.com/office/officeart/2005/8/layout/list1"/>
    <dgm:cxn modelId="{1A856D08-A815-413D-A4BD-0A3CE77DF190}" type="presParOf" srcId="{CC1600F3-BE21-436C-B44E-5E5AA60BC62D}" destId="{7748CDC8-2A91-43A1-9F17-DCFA54BB3AF7}" srcOrd="4" destOrd="0" presId="urn:microsoft.com/office/officeart/2005/8/layout/list1"/>
    <dgm:cxn modelId="{3E953787-A4FF-4A62-85A7-1CD5A0199CD3}" type="presParOf" srcId="{7748CDC8-2A91-43A1-9F17-DCFA54BB3AF7}" destId="{06EF9D63-5DA6-4566-9E0F-F4D30FACA1E4}" srcOrd="0" destOrd="0" presId="urn:microsoft.com/office/officeart/2005/8/layout/list1"/>
    <dgm:cxn modelId="{420950B2-6D94-4F1B-81A0-993BE0323E5C}" type="presParOf" srcId="{7748CDC8-2A91-43A1-9F17-DCFA54BB3AF7}" destId="{185CFB40-7573-46E1-8A8A-3B21B91871EB}" srcOrd="1" destOrd="0" presId="urn:microsoft.com/office/officeart/2005/8/layout/list1"/>
    <dgm:cxn modelId="{8626EF16-D0C7-4A94-9759-CA253F11E3F1}" type="presParOf" srcId="{CC1600F3-BE21-436C-B44E-5E5AA60BC62D}" destId="{026B1A48-331D-4311-8C22-00744FF6B317}" srcOrd="5" destOrd="0" presId="urn:microsoft.com/office/officeart/2005/8/layout/list1"/>
    <dgm:cxn modelId="{7F87CE8E-2103-4AB8-8D56-DE5A392DDFF1}" type="presParOf" srcId="{CC1600F3-BE21-436C-B44E-5E5AA60BC62D}" destId="{6E2F0083-0FBE-4B62-8EE7-0E05A39A3D63}" srcOrd="6" destOrd="0" presId="urn:microsoft.com/office/officeart/2005/8/layout/list1"/>
    <dgm:cxn modelId="{5D6F6445-D45F-43B9-989F-CB5A8D81F174}" type="presParOf" srcId="{CC1600F3-BE21-436C-B44E-5E5AA60BC62D}" destId="{837FD857-12C6-45F0-9388-A667D9C0D6A2}" srcOrd="7" destOrd="0" presId="urn:microsoft.com/office/officeart/2005/8/layout/list1"/>
    <dgm:cxn modelId="{61F3A5EA-6E7D-452B-9D35-7F99310BE5FC}" type="presParOf" srcId="{CC1600F3-BE21-436C-B44E-5E5AA60BC62D}" destId="{EC6EBA3D-4418-4EE3-889B-CF40F8027B7C}" srcOrd="8" destOrd="0" presId="urn:microsoft.com/office/officeart/2005/8/layout/list1"/>
    <dgm:cxn modelId="{44D57C6F-F3CE-448B-B5FE-E6F43385E3BA}" type="presParOf" srcId="{EC6EBA3D-4418-4EE3-889B-CF40F8027B7C}" destId="{E3B15323-4DB3-426E-80D8-3335E3D80B7C}" srcOrd="0" destOrd="0" presId="urn:microsoft.com/office/officeart/2005/8/layout/list1"/>
    <dgm:cxn modelId="{27E2544A-8B66-4FC6-A6F4-82BC3D417EC5}" type="presParOf" srcId="{EC6EBA3D-4418-4EE3-889B-CF40F8027B7C}" destId="{1757FE12-7AF4-4351-BF1A-3AD4793361CF}" srcOrd="1" destOrd="0" presId="urn:microsoft.com/office/officeart/2005/8/layout/list1"/>
    <dgm:cxn modelId="{586798BF-F69F-442C-85D2-87A77EBC4882}" type="presParOf" srcId="{CC1600F3-BE21-436C-B44E-5E5AA60BC62D}" destId="{50FEC978-7635-4AF9-AAE6-8F74DC6266F1}" srcOrd="9" destOrd="0" presId="urn:microsoft.com/office/officeart/2005/8/layout/list1"/>
    <dgm:cxn modelId="{73E34B7D-913E-440D-8650-928605DFD575}" type="presParOf" srcId="{CC1600F3-BE21-436C-B44E-5E5AA60BC62D}" destId="{A85638D9-50B1-4C73-B07C-AF8C6C6600BE}" srcOrd="10" destOrd="0" presId="urn:microsoft.com/office/officeart/2005/8/layout/list1"/>
    <dgm:cxn modelId="{3669A1B9-C8AE-4572-B46F-AC6001280810}" type="presParOf" srcId="{CC1600F3-BE21-436C-B44E-5E5AA60BC62D}" destId="{395E1CA6-B76B-45AA-A56B-E0B057F404FB}" srcOrd="11" destOrd="0" presId="urn:microsoft.com/office/officeart/2005/8/layout/list1"/>
    <dgm:cxn modelId="{2903565A-EED3-4957-922F-03E2B195C258}" type="presParOf" srcId="{CC1600F3-BE21-436C-B44E-5E5AA60BC62D}" destId="{5B660F56-CDB0-4F23-A8B5-9F58B3D98622}" srcOrd="12" destOrd="0" presId="urn:microsoft.com/office/officeart/2005/8/layout/list1"/>
    <dgm:cxn modelId="{C5A4D131-4592-4790-8E63-C4CB87ED8B07}" type="presParOf" srcId="{5B660F56-CDB0-4F23-A8B5-9F58B3D98622}" destId="{6E8EC638-CB96-4620-8BAC-78D2196F7B3B}" srcOrd="0" destOrd="0" presId="urn:microsoft.com/office/officeart/2005/8/layout/list1"/>
    <dgm:cxn modelId="{1172B2C6-1061-4200-AF92-36A89A1ADA37}" type="presParOf" srcId="{5B660F56-CDB0-4F23-A8B5-9F58B3D98622}" destId="{AF0F3889-1EAD-418F-80F9-BAF0D2201855}" srcOrd="1" destOrd="0" presId="urn:microsoft.com/office/officeart/2005/8/layout/list1"/>
    <dgm:cxn modelId="{D7194111-812F-4186-9C2C-3DA4342DB3FA}" type="presParOf" srcId="{CC1600F3-BE21-436C-B44E-5E5AA60BC62D}" destId="{F11BCEDC-7ABB-427C-8C9B-6EA604CE346A}" srcOrd="13" destOrd="0" presId="urn:microsoft.com/office/officeart/2005/8/layout/list1"/>
    <dgm:cxn modelId="{38FE0B72-8E3F-41D7-8032-A7DC941FA204}" type="presParOf" srcId="{CC1600F3-BE21-436C-B44E-5E5AA60BC62D}" destId="{892308B7-99F4-424C-BB70-87D9D5352C8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B90DA0-7EAD-4C1D-A8CF-DE41097B30B1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45FACF-BCF0-4C8A-8639-19F217404418}">
      <dgm:prSet phldrT="[Текст]" custT="1"/>
      <dgm:spPr/>
      <dgm:t>
        <a:bodyPr/>
        <a:lstStyle/>
        <a:p>
          <a:r>
            <a:rPr lang="ru-RU" sz="4000" dirty="0">
              <a:solidFill>
                <a:srgbClr val="FF5050"/>
              </a:solidFill>
            </a:rPr>
            <a:t>+ КУРАТОР</a:t>
          </a:r>
        </a:p>
      </dgm:t>
    </dgm:pt>
    <dgm:pt modelId="{C8CC6A45-5023-4DA0-B414-BA5471AF5871}" type="parTrans" cxnId="{FD4C25F6-6F9D-43E9-84C6-5966CAEFDE61}">
      <dgm:prSet/>
      <dgm:spPr/>
      <dgm:t>
        <a:bodyPr/>
        <a:lstStyle/>
        <a:p>
          <a:endParaRPr lang="ru-RU"/>
        </a:p>
      </dgm:t>
    </dgm:pt>
    <dgm:pt modelId="{43A178D2-B254-4D14-9E30-9DDCBB3D0D12}" type="sibTrans" cxnId="{FD4C25F6-6F9D-43E9-84C6-5966CAEFDE61}">
      <dgm:prSet/>
      <dgm:spPr/>
      <dgm:t>
        <a:bodyPr/>
        <a:lstStyle/>
        <a:p>
          <a:endParaRPr lang="ru-RU"/>
        </a:p>
      </dgm:t>
    </dgm:pt>
    <dgm:pt modelId="{4E0D8249-2891-49C0-9110-D24FE56EDFA6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обобщает и систематизирует сведения о деятельности стажировочной площадки</a:t>
          </a:r>
          <a:endParaRPr lang="ru-RU" dirty="0"/>
        </a:p>
      </dgm:t>
    </dgm:pt>
    <dgm:pt modelId="{1562718E-9763-489B-B228-ECC948654C27}" type="parTrans" cxnId="{B7E19C6C-B343-4B16-A40C-81381AB1704D}">
      <dgm:prSet/>
      <dgm:spPr/>
      <dgm:t>
        <a:bodyPr/>
        <a:lstStyle/>
        <a:p>
          <a:endParaRPr lang="ru-RU"/>
        </a:p>
      </dgm:t>
    </dgm:pt>
    <dgm:pt modelId="{883654DB-A1E6-421F-B19A-2E6B20C6D019}" type="sibTrans" cxnId="{B7E19C6C-B343-4B16-A40C-81381AB1704D}">
      <dgm:prSet/>
      <dgm:spPr/>
      <dgm:t>
        <a:bodyPr/>
        <a:lstStyle/>
        <a:p>
          <a:endParaRPr lang="ru-RU"/>
        </a:p>
      </dgm:t>
    </dgm:pt>
    <dgm:pt modelId="{66711318-79C2-4A50-8BA6-6D64666D81ED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согласовывает дату и время проведения экспертизы хода и результатов реализации программы стажировки</a:t>
          </a:r>
          <a:endParaRPr lang="ru-RU" dirty="0"/>
        </a:p>
      </dgm:t>
    </dgm:pt>
    <dgm:pt modelId="{46075B3D-D45B-4A50-8B2C-F69001431E22}" type="parTrans" cxnId="{A80EC19E-49F5-401B-885D-0546A4DEACBD}">
      <dgm:prSet/>
      <dgm:spPr/>
      <dgm:t>
        <a:bodyPr/>
        <a:lstStyle/>
        <a:p>
          <a:endParaRPr lang="ru-RU"/>
        </a:p>
      </dgm:t>
    </dgm:pt>
    <dgm:pt modelId="{C592DF17-2B14-4AAC-9005-62858BC05C6D}" type="sibTrans" cxnId="{A80EC19E-49F5-401B-885D-0546A4DEACBD}">
      <dgm:prSet/>
      <dgm:spPr/>
      <dgm:t>
        <a:bodyPr/>
        <a:lstStyle/>
        <a:p>
          <a:endParaRPr lang="ru-RU"/>
        </a:p>
      </dgm:t>
    </dgm:pt>
    <dgm:pt modelId="{5319090D-BED2-4CBC-9FEA-B9DDF9855807}">
      <dgm:prSet phldrT="[Текст]" custT="1"/>
      <dgm:spPr/>
      <dgm:t>
        <a:bodyPr/>
        <a:lstStyle/>
        <a:p>
          <a:r>
            <a:rPr lang="ru-RU" sz="4000" dirty="0">
              <a:solidFill>
                <a:srgbClr val="FF5050"/>
              </a:solidFill>
            </a:rPr>
            <a:t>+ ЭМС,СП</a:t>
          </a:r>
        </a:p>
      </dgm:t>
    </dgm:pt>
    <dgm:pt modelId="{7BC03360-5821-4B9D-B2D9-B6785818BB57}" type="parTrans" cxnId="{BB0354A3-969E-42C8-B52F-7BDD3E641DCE}">
      <dgm:prSet/>
      <dgm:spPr/>
      <dgm:t>
        <a:bodyPr/>
        <a:lstStyle/>
        <a:p>
          <a:endParaRPr lang="ru-RU"/>
        </a:p>
      </dgm:t>
    </dgm:pt>
    <dgm:pt modelId="{5583A7DF-E44A-49D5-A68A-D060CA07C698}" type="sibTrans" cxnId="{BB0354A3-969E-42C8-B52F-7BDD3E641DCE}">
      <dgm:prSet/>
      <dgm:spPr/>
      <dgm:t>
        <a:bodyPr/>
        <a:lstStyle/>
        <a:p>
          <a:endParaRPr lang="ru-RU"/>
        </a:p>
      </dgm:t>
    </dgm:pt>
    <dgm:pt modelId="{CE876219-1838-4346-9887-72EFAD16B42F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оценивает качество новых методических продуктов/инструментов, созданных в ходе деятельности СП</a:t>
          </a:r>
          <a:endParaRPr lang="ru-RU" sz="1600" dirty="0"/>
        </a:p>
      </dgm:t>
    </dgm:pt>
    <dgm:pt modelId="{5A8F9950-7E94-4850-9318-D01CCF8D65F6}" type="parTrans" cxnId="{7735EDDB-6085-4625-828B-9EC1E9A1A496}">
      <dgm:prSet/>
      <dgm:spPr/>
      <dgm:t>
        <a:bodyPr/>
        <a:lstStyle/>
        <a:p>
          <a:endParaRPr lang="ru-RU"/>
        </a:p>
      </dgm:t>
    </dgm:pt>
    <dgm:pt modelId="{F61FED95-4EFF-485C-B13C-7F6751B5145A}" type="sibTrans" cxnId="{7735EDDB-6085-4625-828B-9EC1E9A1A496}">
      <dgm:prSet/>
      <dgm:spPr/>
      <dgm:t>
        <a:bodyPr/>
        <a:lstStyle/>
        <a:p>
          <a:endParaRPr lang="ru-RU"/>
        </a:p>
      </dgm:t>
    </dgm:pt>
    <dgm:pt modelId="{586EBA05-6E89-4027-B8AE-6AC90C376B20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изучает удовлетворенность стажёров содержанием, организацией, уровнем </a:t>
          </a:r>
          <a:b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и характером проведенной стажировки и обобщает полученные результаты</a:t>
          </a:r>
          <a:endParaRPr lang="ru-RU" sz="1600" dirty="0"/>
        </a:p>
      </dgm:t>
    </dgm:pt>
    <dgm:pt modelId="{E190FFF6-4B4B-4F26-B65F-0F1FA56A36A1}" type="parTrans" cxnId="{9784C720-1A63-450B-85B9-B84DE99734AF}">
      <dgm:prSet/>
      <dgm:spPr/>
      <dgm:t>
        <a:bodyPr/>
        <a:lstStyle/>
        <a:p>
          <a:endParaRPr lang="ru-RU"/>
        </a:p>
      </dgm:t>
    </dgm:pt>
    <dgm:pt modelId="{E441DA69-8315-4B03-B24C-EE411C20FA14}" type="sibTrans" cxnId="{9784C720-1A63-450B-85B9-B84DE99734AF}">
      <dgm:prSet/>
      <dgm:spPr/>
      <dgm:t>
        <a:bodyPr/>
        <a:lstStyle/>
        <a:p>
          <a:endParaRPr lang="ru-RU"/>
        </a:p>
      </dgm:t>
    </dgm:pt>
    <dgm:pt modelId="{ABBFB858-44C7-460E-9931-10FB82181327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анализирует готовность участников стажировки к активному обмену эффективными педагогическими практиками</a:t>
          </a:r>
        </a:p>
      </dgm:t>
    </dgm:pt>
    <dgm:pt modelId="{DBC4C657-72A4-41EB-B8AC-1E3BA4A40A79}" type="parTrans" cxnId="{4B00DC1C-EDB1-4C6F-8581-AF41E18D50A0}">
      <dgm:prSet/>
      <dgm:spPr/>
      <dgm:t>
        <a:bodyPr/>
        <a:lstStyle/>
        <a:p>
          <a:endParaRPr lang="ru-RU"/>
        </a:p>
      </dgm:t>
    </dgm:pt>
    <dgm:pt modelId="{6D34A104-2BAB-4D48-A743-D57727A235FD}" type="sibTrans" cxnId="{4B00DC1C-EDB1-4C6F-8581-AF41E18D50A0}">
      <dgm:prSet/>
      <dgm:spPr/>
      <dgm:t>
        <a:bodyPr/>
        <a:lstStyle/>
        <a:p>
          <a:endParaRPr lang="ru-RU"/>
        </a:p>
      </dgm:t>
    </dgm:pt>
    <dgm:pt modelId="{C852DE0F-50C1-4527-825F-979788BD8628}" type="pres">
      <dgm:prSet presAssocID="{2DB90DA0-7EAD-4C1D-A8CF-DE41097B30B1}" presName="theList" presStyleCnt="0">
        <dgm:presLayoutVars>
          <dgm:dir/>
          <dgm:animLvl val="lvl"/>
          <dgm:resizeHandles val="exact"/>
        </dgm:presLayoutVars>
      </dgm:prSet>
      <dgm:spPr/>
    </dgm:pt>
    <dgm:pt modelId="{981A067C-5C0A-4770-BCD1-E7871B978C1A}" type="pres">
      <dgm:prSet presAssocID="{DF45FACF-BCF0-4C8A-8639-19F217404418}" presName="compNode" presStyleCnt="0"/>
      <dgm:spPr/>
    </dgm:pt>
    <dgm:pt modelId="{B22D2C8F-496B-4CB4-8BF7-FAC52B343DB1}" type="pres">
      <dgm:prSet presAssocID="{DF45FACF-BCF0-4C8A-8639-19F217404418}" presName="aNode" presStyleLbl="bgShp" presStyleIdx="0" presStyleCnt="2" custLinFactNeighborX="-366" custLinFactNeighborY="-1197"/>
      <dgm:spPr/>
    </dgm:pt>
    <dgm:pt modelId="{C28B899A-005C-440E-B8FA-ABDF70573D7B}" type="pres">
      <dgm:prSet presAssocID="{DF45FACF-BCF0-4C8A-8639-19F217404418}" presName="textNode" presStyleLbl="bgShp" presStyleIdx="0" presStyleCnt="2"/>
      <dgm:spPr/>
    </dgm:pt>
    <dgm:pt modelId="{10B5947D-CC14-4420-AE0D-418E7A2F4C9C}" type="pres">
      <dgm:prSet presAssocID="{DF45FACF-BCF0-4C8A-8639-19F217404418}" presName="compChildNode" presStyleCnt="0"/>
      <dgm:spPr/>
    </dgm:pt>
    <dgm:pt modelId="{CF60E897-685C-4CAD-A78E-0A62A544DD2B}" type="pres">
      <dgm:prSet presAssocID="{DF45FACF-BCF0-4C8A-8639-19F217404418}" presName="theInnerList" presStyleCnt="0"/>
      <dgm:spPr/>
    </dgm:pt>
    <dgm:pt modelId="{D7ECEC51-6D29-49B7-8EEC-908E8350DB33}" type="pres">
      <dgm:prSet presAssocID="{4E0D8249-2891-49C0-9110-D24FE56EDFA6}" presName="childNode" presStyleLbl="node1" presStyleIdx="0" presStyleCnt="5" custLinFactY="-4646" custLinFactNeighborX="428" custLinFactNeighborY="-100000">
        <dgm:presLayoutVars>
          <dgm:bulletEnabled val="1"/>
        </dgm:presLayoutVars>
      </dgm:prSet>
      <dgm:spPr/>
    </dgm:pt>
    <dgm:pt modelId="{195702C3-C6CC-4ABB-A877-D44F704915C2}" type="pres">
      <dgm:prSet presAssocID="{4E0D8249-2891-49C0-9110-D24FE56EDFA6}" presName="aSpace2" presStyleCnt="0"/>
      <dgm:spPr/>
    </dgm:pt>
    <dgm:pt modelId="{B6DC2457-E394-4038-8508-EB43D5E2A1C8}" type="pres">
      <dgm:prSet presAssocID="{66711318-79C2-4A50-8BA6-6D64666D81ED}" presName="childNode" presStyleLbl="node1" presStyleIdx="1" presStyleCnt="5" custLinFactY="-5465" custLinFactNeighborX="428" custLinFactNeighborY="-100000">
        <dgm:presLayoutVars>
          <dgm:bulletEnabled val="1"/>
        </dgm:presLayoutVars>
      </dgm:prSet>
      <dgm:spPr/>
    </dgm:pt>
    <dgm:pt modelId="{495F75B1-381E-4DB1-B30A-D92D7EA6CDCA}" type="pres">
      <dgm:prSet presAssocID="{DF45FACF-BCF0-4C8A-8639-19F217404418}" presName="aSpace" presStyleCnt="0"/>
      <dgm:spPr/>
    </dgm:pt>
    <dgm:pt modelId="{7CA01708-49D0-413C-B1EC-733BFE9FB881}" type="pres">
      <dgm:prSet presAssocID="{5319090D-BED2-4CBC-9FEA-B9DDF9855807}" presName="compNode" presStyleCnt="0"/>
      <dgm:spPr/>
    </dgm:pt>
    <dgm:pt modelId="{0C5E5AF4-0E7A-4364-AAF1-003587B92710}" type="pres">
      <dgm:prSet presAssocID="{5319090D-BED2-4CBC-9FEA-B9DDF9855807}" presName="aNode" presStyleLbl="bgShp" presStyleIdx="1" presStyleCnt="2" custLinFactNeighborX="10826" custLinFactNeighborY="1197"/>
      <dgm:spPr/>
    </dgm:pt>
    <dgm:pt modelId="{B3A94A63-F1B4-4BA5-8853-07FC3B3850E7}" type="pres">
      <dgm:prSet presAssocID="{5319090D-BED2-4CBC-9FEA-B9DDF9855807}" presName="textNode" presStyleLbl="bgShp" presStyleIdx="1" presStyleCnt="2"/>
      <dgm:spPr/>
    </dgm:pt>
    <dgm:pt modelId="{A04EF812-1CD2-4B42-A2BB-0092A834CEE9}" type="pres">
      <dgm:prSet presAssocID="{5319090D-BED2-4CBC-9FEA-B9DDF9855807}" presName="compChildNode" presStyleCnt="0"/>
      <dgm:spPr/>
    </dgm:pt>
    <dgm:pt modelId="{7E5D192D-8DEB-4CCA-9CB0-D82EBA2CF7A2}" type="pres">
      <dgm:prSet presAssocID="{5319090D-BED2-4CBC-9FEA-B9DDF9855807}" presName="theInnerList" presStyleCnt="0"/>
      <dgm:spPr/>
    </dgm:pt>
    <dgm:pt modelId="{306DDBCA-E53B-4E7D-A3AF-4580C821687D}" type="pres">
      <dgm:prSet presAssocID="{CE876219-1838-4346-9887-72EFAD16B42F}" presName="childNode" presStyleLbl="node1" presStyleIdx="2" presStyleCnt="5" custScaleX="106532" custScaleY="325021" custLinFactY="-100000" custLinFactNeighborX="-1178" custLinFactNeighborY="-111003">
        <dgm:presLayoutVars>
          <dgm:bulletEnabled val="1"/>
        </dgm:presLayoutVars>
      </dgm:prSet>
      <dgm:spPr/>
    </dgm:pt>
    <dgm:pt modelId="{9C291AC1-FD14-4C14-9726-BAE14B98D92F}" type="pres">
      <dgm:prSet presAssocID="{CE876219-1838-4346-9887-72EFAD16B42F}" presName="aSpace2" presStyleCnt="0"/>
      <dgm:spPr/>
    </dgm:pt>
    <dgm:pt modelId="{76179DDF-64FA-4EB9-89A2-B8268B5CB33D}" type="pres">
      <dgm:prSet presAssocID="{586EBA05-6E89-4027-B8AE-6AC90C376B20}" presName="childNode" presStyleLbl="node1" presStyleIdx="3" presStyleCnt="5" custScaleX="110870" custScaleY="347554" custLinFactY="-78809" custLinFactNeighborX="-737" custLinFactNeighborY="-100000">
        <dgm:presLayoutVars>
          <dgm:bulletEnabled val="1"/>
        </dgm:presLayoutVars>
      </dgm:prSet>
      <dgm:spPr/>
    </dgm:pt>
    <dgm:pt modelId="{DC3AB0F9-D922-40DE-9274-A33598105BCF}" type="pres">
      <dgm:prSet presAssocID="{586EBA05-6E89-4027-B8AE-6AC90C376B20}" presName="aSpace2" presStyleCnt="0"/>
      <dgm:spPr/>
    </dgm:pt>
    <dgm:pt modelId="{F6B094A9-CDE9-4EB0-9818-10F042C58BB6}" type="pres">
      <dgm:prSet presAssocID="{ABBFB858-44C7-460E-9931-10FB82181327}" presName="childNode" presStyleLbl="node1" presStyleIdx="4" presStyleCnt="5" custScaleX="112493" custScaleY="296892" custLinFactY="-45047" custLinFactNeighborX="74" custLinFactNeighborY="-100000">
        <dgm:presLayoutVars>
          <dgm:bulletEnabled val="1"/>
        </dgm:presLayoutVars>
      </dgm:prSet>
      <dgm:spPr/>
    </dgm:pt>
  </dgm:ptLst>
  <dgm:cxnLst>
    <dgm:cxn modelId="{561B800B-5A62-4FC3-BC78-8DA2BC0E3A4F}" type="presOf" srcId="{5319090D-BED2-4CBC-9FEA-B9DDF9855807}" destId="{B3A94A63-F1B4-4BA5-8853-07FC3B3850E7}" srcOrd="1" destOrd="0" presId="urn:microsoft.com/office/officeart/2005/8/layout/lProcess2"/>
    <dgm:cxn modelId="{4B00DC1C-EDB1-4C6F-8581-AF41E18D50A0}" srcId="{5319090D-BED2-4CBC-9FEA-B9DDF9855807}" destId="{ABBFB858-44C7-460E-9931-10FB82181327}" srcOrd="2" destOrd="0" parTransId="{DBC4C657-72A4-41EB-B8AC-1E3BA4A40A79}" sibTransId="{6D34A104-2BAB-4D48-A743-D57727A235FD}"/>
    <dgm:cxn modelId="{9784C720-1A63-450B-85B9-B84DE99734AF}" srcId="{5319090D-BED2-4CBC-9FEA-B9DDF9855807}" destId="{586EBA05-6E89-4027-B8AE-6AC90C376B20}" srcOrd="1" destOrd="0" parTransId="{E190FFF6-4B4B-4F26-B65F-0F1FA56A36A1}" sibTransId="{E441DA69-8315-4B03-B24C-EE411C20FA14}"/>
    <dgm:cxn modelId="{521C602D-3492-49F4-A13A-F82E27012714}" type="presOf" srcId="{2DB90DA0-7EAD-4C1D-A8CF-DE41097B30B1}" destId="{C852DE0F-50C1-4527-825F-979788BD8628}" srcOrd="0" destOrd="0" presId="urn:microsoft.com/office/officeart/2005/8/layout/lProcess2"/>
    <dgm:cxn modelId="{A11F6A38-D2DB-4EE0-9020-917212632581}" type="presOf" srcId="{66711318-79C2-4A50-8BA6-6D64666D81ED}" destId="{B6DC2457-E394-4038-8508-EB43D5E2A1C8}" srcOrd="0" destOrd="0" presId="urn:microsoft.com/office/officeart/2005/8/layout/lProcess2"/>
    <dgm:cxn modelId="{68EC7F3C-1BE9-42A1-8E47-5A3A2DC033C1}" type="presOf" srcId="{4E0D8249-2891-49C0-9110-D24FE56EDFA6}" destId="{D7ECEC51-6D29-49B7-8EEC-908E8350DB33}" srcOrd="0" destOrd="0" presId="urn:microsoft.com/office/officeart/2005/8/layout/lProcess2"/>
    <dgm:cxn modelId="{AB05EB40-F55F-41A7-8E15-A5378C8F7C24}" type="presOf" srcId="{ABBFB858-44C7-460E-9931-10FB82181327}" destId="{F6B094A9-CDE9-4EB0-9818-10F042C58BB6}" srcOrd="0" destOrd="0" presId="urn:microsoft.com/office/officeart/2005/8/layout/lProcess2"/>
    <dgm:cxn modelId="{9CA50F60-D2D5-42D6-AAA9-808E0018FB54}" type="presOf" srcId="{DF45FACF-BCF0-4C8A-8639-19F217404418}" destId="{C28B899A-005C-440E-B8FA-ABDF70573D7B}" srcOrd="1" destOrd="0" presId="urn:microsoft.com/office/officeart/2005/8/layout/lProcess2"/>
    <dgm:cxn modelId="{B7E19C6C-B343-4B16-A40C-81381AB1704D}" srcId="{DF45FACF-BCF0-4C8A-8639-19F217404418}" destId="{4E0D8249-2891-49C0-9110-D24FE56EDFA6}" srcOrd="0" destOrd="0" parTransId="{1562718E-9763-489B-B228-ECC948654C27}" sibTransId="{883654DB-A1E6-421F-B19A-2E6B20C6D019}"/>
    <dgm:cxn modelId="{8E8DF294-B779-4AE9-AC77-789194DC369D}" type="presOf" srcId="{DF45FACF-BCF0-4C8A-8639-19F217404418}" destId="{B22D2C8F-496B-4CB4-8BF7-FAC52B343DB1}" srcOrd="0" destOrd="0" presId="urn:microsoft.com/office/officeart/2005/8/layout/lProcess2"/>
    <dgm:cxn modelId="{A80EC19E-49F5-401B-885D-0546A4DEACBD}" srcId="{DF45FACF-BCF0-4C8A-8639-19F217404418}" destId="{66711318-79C2-4A50-8BA6-6D64666D81ED}" srcOrd="1" destOrd="0" parTransId="{46075B3D-D45B-4A50-8B2C-F69001431E22}" sibTransId="{C592DF17-2B14-4AAC-9005-62858BC05C6D}"/>
    <dgm:cxn modelId="{BB0354A3-969E-42C8-B52F-7BDD3E641DCE}" srcId="{2DB90DA0-7EAD-4C1D-A8CF-DE41097B30B1}" destId="{5319090D-BED2-4CBC-9FEA-B9DDF9855807}" srcOrd="1" destOrd="0" parTransId="{7BC03360-5821-4B9D-B2D9-B6785818BB57}" sibTransId="{5583A7DF-E44A-49D5-A68A-D060CA07C698}"/>
    <dgm:cxn modelId="{BFE0B8B3-F502-45E2-BC15-46AB63122EBD}" type="presOf" srcId="{5319090D-BED2-4CBC-9FEA-B9DDF9855807}" destId="{0C5E5AF4-0E7A-4364-AAF1-003587B92710}" srcOrd="0" destOrd="0" presId="urn:microsoft.com/office/officeart/2005/8/layout/lProcess2"/>
    <dgm:cxn modelId="{B188B5BA-8542-4074-819A-FCAFABAC8888}" type="presOf" srcId="{CE876219-1838-4346-9887-72EFAD16B42F}" destId="{306DDBCA-E53B-4E7D-A3AF-4580C821687D}" srcOrd="0" destOrd="0" presId="urn:microsoft.com/office/officeart/2005/8/layout/lProcess2"/>
    <dgm:cxn modelId="{7735EDDB-6085-4625-828B-9EC1E9A1A496}" srcId="{5319090D-BED2-4CBC-9FEA-B9DDF9855807}" destId="{CE876219-1838-4346-9887-72EFAD16B42F}" srcOrd="0" destOrd="0" parTransId="{5A8F9950-7E94-4850-9318-D01CCF8D65F6}" sibTransId="{F61FED95-4EFF-485C-B13C-7F6751B5145A}"/>
    <dgm:cxn modelId="{D8CE24E9-1B5D-44DD-B3CC-F03582673160}" type="presOf" srcId="{586EBA05-6E89-4027-B8AE-6AC90C376B20}" destId="{76179DDF-64FA-4EB9-89A2-B8268B5CB33D}" srcOrd="0" destOrd="0" presId="urn:microsoft.com/office/officeart/2005/8/layout/lProcess2"/>
    <dgm:cxn modelId="{FD4C25F6-6F9D-43E9-84C6-5966CAEFDE61}" srcId="{2DB90DA0-7EAD-4C1D-A8CF-DE41097B30B1}" destId="{DF45FACF-BCF0-4C8A-8639-19F217404418}" srcOrd="0" destOrd="0" parTransId="{C8CC6A45-5023-4DA0-B414-BA5471AF5871}" sibTransId="{43A178D2-B254-4D14-9E30-9DDCBB3D0D12}"/>
    <dgm:cxn modelId="{6DE65A05-7D53-4CF8-84D8-23CCE33F5BB3}" type="presParOf" srcId="{C852DE0F-50C1-4527-825F-979788BD8628}" destId="{981A067C-5C0A-4770-BCD1-E7871B978C1A}" srcOrd="0" destOrd="0" presId="urn:microsoft.com/office/officeart/2005/8/layout/lProcess2"/>
    <dgm:cxn modelId="{0F1DEFAA-0CC4-45E1-BB4D-BA0396429A05}" type="presParOf" srcId="{981A067C-5C0A-4770-BCD1-E7871B978C1A}" destId="{B22D2C8F-496B-4CB4-8BF7-FAC52B343DB1}" srcOrd="0" destOrd="0" presId="urn:microsoft.com/office/officeart/2005/8/layout/lProcess2"/>
    <dgm:cxn modelId="{B42B6BC4-D58F-4D39-8A96-5BBA44B94A0E}" type="presParOf" srcId="{981A067C-5C0A-4770-BCD1-E7871B978C1A}" destId="{C28B899A-005C-440E-B8FA-ABDF70573D7B}" srcOrd="1" destOrd="0" presId="urn:microsoft.com/office/officeart/2005/8/layout/lProcess2"/>
    <dgm:cxn modelId="{0871F9BF-99AC-464D-BCEB-976D19A2D67B}" type="presParOf" srcId="{981A067C-5C0A-4770-BCD1-E7871B978C1A}" destId="{10B5947D-CC14-4420-AE0D-418E7A2F4C9C}" srcOrd="2" destOrd="0" presId="urn:microsoft.com/office/officeart/2005/8/layout/lProcess2"/>
    <dgm:cxn modelId="{139A5B8A-491E-4EC7-8B24-B20069CC0648}" type="presParOf" srcId="{10B5947D-CC14-4420-AE0D-418E7A2F4C9C}" destId="{CF60E897-685C-4CAD-A78E-0A62A544DD2B}" srcOrd="0" destOrd="0" presId="urn:microsoft.com/office/officeart/2005/8/layout/lProcess2"/>
    <dgm:cxn modelId="{B98AC1CC-D641-41B4-8C6F-5822F078571B}" type="presParOf" srcId="{CF60E897-685C-4CAD-A78E-0A62A544DD2B}" destId="{D7ECEC51-6D29-49B7-8EEC-908E8350DB33}" srcOrd="0" destOrd="0" presId="urn:microsoft.com/office/officeart/2005/8/layout/lProcess2"/>
    <dgm:cxn modelId="{D8AD2CDB-CC42-4CF6-9CB5-716A217C986F}" type="presParOf" srcId="{CF60E897-685C-4CAD-A78E-0A62A544DD2B}" destId="{195702C3-C6CC-4ABB-A877-D44F704915C2}" srcOrd="1" destOrd="0" presId="urn:microsoft.com/office/officeart/2005/8/layout/lProcess2"/>
    <dgm:cxn modelId="{2CDDFB20-2E5A-4FCC-BF72-2B40A82419DB}" type="presParOf" srcId="{CF60E897-685C-4CAD-A78E-0A62A544DD2B}" destId="{B6DC2457-E394-4038-8508-EB43D5E2A1C8}" srcOrd="2" destOrd="0" presId="urn:microsoft.com/office/officeart/2005/8/layout/lProcess2"/>
    <dgm:cxn modelId="{C6B93AA0-B4FA-4509-93B2-AE87C6262ECA}" type="presParOf" srcId="{C852DE0F-50C1-4527-825F-979788BD8628}" destId="{495F75B1-381E-4DB1-B30A-D92D7EA6CDCA}" srcOrd="1" destOrd="0" presId="urn:microsoft.com/office/officeart/2005/8/layout/lProcess2"/>
    <dgm:cxn modelId="{C29F46B6-C94F-423E-A5ED-3AA580510554}" type="presParOf" srcId="{C852DE0F-50C1-4527-825F-979788BD8628}" destId="{7CA01708-49D0-413C-B1EC-733BFE9FB881}" srcOrd="2" destOrd="0" presId="urn:microsoft.com/office/officeart/2005/8/layout/lProcess2"/>
    <dgm:cxn modelId="{AF5E4799-28B2-4031-B10E-1120B22AD06E}" type="presParOf" srcId="{7CA01708-49D0-413C-B1EC-733BFE9FB881}" destId="{0C5E5AF4-0E7A-4364-AAF1-003587B92710}" srcOrd="0" destOrd="0" presId="urn:microsoft.com/office/officeart/2005/8/layout/lProcess2"/>
    <dgm:cxn modelId="{8F67105F-E119-460C-9EBE-6BB113A57012}" type="presParOf" srcId="{7CA01708-49D0-413C-B1EC-733BFE9FB881}" destId="{B3A94A63-F1B4-4BA5-8853-07FC3B3850E7}" srcOrd="1" destOrd="0" presId="urn:microsoft.com/office/officeart/2005/8/layout/lProcess2"/>
    <dgm:cxn modelId="{53B5670F-7851-4057-8DE9-19C3B83184CC}" type="presParOf" srcId="{7CA01708-49D0-413C-B1EC-733BFE9FB881}" destId="{A04EF812-1CD2-4B42-A2BB-0092A834CEE9}" srcOrd="2" destOrd="0" presId="urn:microsoft.com/office/officeart/2005/8/layout/lProcess2"/>
    <dgm:cxn modelId="{68A2ECB3-BD27-49C7-A932-EF17721F7BA4}" type="presParOf" srcId="{A04EF812-1CD2-4B42-A2BB-0092A834CEE9}" destId="{7E5D192D-8DEB-4CCA-9CB0-D82EBA2CF7A2}" srcOrd="0" destOrd="0" presId="urn:microsoft.com/office/officeart/2005/8/layout/lProcess2"/>
    <dgm:cxn modelId="{D109042E-AC7F-4F31-9E6D-AAC1D68611FF}" type="presParOf" srcId="{7E5D192D-8DEB-4CCA-9CB0-D82EBA2CF7A2}" destId="{306DDBCA-E53B-4E7D-A3AF-4580C821687D}" srcOrd="0" destOrd="0" presId="urn:microsoft.com/office/officeart/2005/8/layout/lProcess2"/>
    <dgm:cxn modelId="{EE2D2824-6DC4-40EA-BBDB-EE9C4F9E4E7F}" type="presParOf" srcId="{7E5D192D-8DEB-4CCA-9CB0-D82EBA2CF7A2}" destId="{9C291AC1-FD14-4C14-9726-BAE14B98D92F}" srcOrd="1" destOrd="0" presId="urn:microsoft.com/office/officeart/2005/8/layout/lProcess2"/>
    <dgm:cxn modelId="{292987AB-7B9A-4FF5-83E5-5BAA3B8431B5}" type="presParOf" srcId="{7E5D192D-8DEB-4CCA-9CB0-D82EBA2CF7A2}" destId="{76179DDF-64FA-4EB9-89A2-B8268B5CB33D}" srcOrd="2" destOrd="0" presId="urn:microsoft.com/office/officeart/2005/8/layout/lProcess2"/>
    <dgm:cxn modelId="{AAE8AC37-AABC-430C-B412-8B1F760E4634}" type="presParOf" srcId="{7E5D192D-8DEB-4CCA-9CB0-D82EBA2CF7A2}" destId="{DC3AB0F9-D922-40DE-9274-A33598105BCF}" srcOrd="3" destOrd="0" presId="urn:microsoft.com/office/officeart/2005/8/layout/lProcess2"/>
    <dgm:cxn modelId="{9CC0ABE0-B4BA-4D7F-8399-579F93333284}" type="presParOf" srcId="{7E5D192D-8DEB-4CCA-9CB0-D82EBA2CF7A2}" destId="{F6B094A9-CDE9-4EB0-9818-10F042C58BB6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05C4AC-4EAC-4F47-A631-5DDAFB6F0164}">
      <dsp:nvSpPr>
        <dsp:cNvPr id="0" name=""/>
        <dsp:cNvSpPr/>
      </dsp:nvSpPr>
      <dsp:spPr>
        <a:xfrm>
          <a:off x="0" y="455288"/>
          <a:ext cx="10694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562B10-897A-40BB-BC35-7F60669E7E0B}">
      <dsp:nvSpPr>
        <dsp:cNvPr id="0" name=""/>
        <dsp:cNvSpPr/>
      </dsp:nvSpPr>
      <dsp:spPr>
        <a:xfrm>
          <a:off x="534725" y="56768"/>
          <a:ext cx="9272794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9" tIns="0" rIns="28295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baseline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наличие высококвалифицированных педагогических кадров, современных средств обучения, оборудования, позволяющего качественно обеспечивать образовательную деятельность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573633" y="95676"/>
        <a:ext cx="9194978" cy="719224"/>
      </dsp:txXfrm>
    </dsp:sp>
    <dsp:sp modelId="{6E2F0083-0FBE-4B62-8EE7-0E05A39A3D63}">
      <dsp:nvSpPr>
        <dsp:cNvPr id="0" name=""/>
        <dsp:cNvSpPr/>
      </dsp:nvSpPr>
      <dsp:spPr>
        <a:xfrm>
          <a:off x="0" y="1680008"/>
          <a:ext cx="10694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5CFB40-7573-46E1-8A8A-3B21B91871EB}">
      <dsp:nvSpPr>
        <dsp:cNvPr id="0" name=""/>
        <dsp:cNvSpPr/>
      </dsp:nvSpPr>
      <dsp:spPr>
        <a:xfrm>
          <a:off x="534725" y="1281488"/>
          <a:ext cx="9148225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9" tIns="0" rIns="28295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результативность участия в реализации муниципальных, региональных, федеральных образовательных проектах и программ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573633" y="1320396"/>
        <a:ext cx="9070409" cy="719224"/>
      </dsp:txXfrm>
    </dsp:sp>
    <dsp:sp modelId="{A85638D9-50B1-4C73-B07C-AF8C6C6600BE}">
      <dsp:nvSpPr>
        <dsp:cNvPr id="0" name=""/>
        <dsp:cNvSpPr/>
      </dsp:nvSpPr>
      <dsp:spPr>
        <a:xfrm>
          <a:off x="0" y="2904729"/>
          <a:ext cx="10694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57FE12-7AF4-4351-BF1A-3AD4793361CF}">
      <dsp:nvSpPr>
        <dsp:cNvPr id="0" name=""/>
        <dsp:cNvSpPr/>
      </dsp:nvSpPr>
      <dsp:spPr>
        <a:xfrm>
          <a:off x="534725" y="2506208"/>
          <a:ext cx="7486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9" tIns="0" rIns="28295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успешность опыта инновационной работы в системе образования Московской области по направлению деятельности стажировочной площадки</a:t>
          </a:r>
        </a:p>
      </dsp:txBody>
      <dsp:txXfrm>
        <a:off x="573633" y="2545116"/>
        <a:ext cx="7408334" cy="719224"/>
      </dsp:txXfrm>
    </dsp:sp>
    <dsp:sp modelId="{892308B7-99F4-424C-BB70-87D9D5352C8B}">
      <dsp:nvSpPr>
        <dsp:cNvPr id="0" name=""/>
        <dsp:cNvSpPr/>
      </dsp:nvSpPr>
      <dsp:spPr>
        <a:xfrm>
          <a:off x="0" y="4129449"/>
          <a:ext cx="106945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0F3889-1EAD-418F-80F9-BAF0D2201855}">
      <dsp:nvSpPr>
        <dsp:cNvPr id="0" name=""/>
        <dsp:cNvSpPr/>
      </dsp:nvSpPr>
      <dsp:spPr>
        <a:xfrm>
          <a:off x="534725" y="3730929"/>
          <a:ext cx="748615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959" tIns="0" rIns="28295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u="none" kern="1200" baseline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педагогических работников ОО к обобщению и распространению эффективных практик деятельности</a:t>
          </a:r>
          <a:endParaRPr lang="ru-RU" sz="2000" kern="1200" dirty="0">
            <a:solidFill>
              <a:schemeClr val="bg1"/>
            </a:solidFill>
          </a:endParaRPr>
        </a:p>
      </dsp:txBody>
      <dsp:txXfrm>
        <a:off x="573633" y="3769837"/>
        <a:ext cx="7408334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2D2C8F-496B-4CB4-8BF7-FAC52B343DB1}">
      <dsp:nvSpPr>
        <dsp:cNvPr id="0" name=""/>
        <dsp:cNvSpPr/>
      </dsp:nvSpPr>
      <dsp:spPr>
        <a:xfrm>
          <a:off x="0" y="0"/>
          <a:ext cx="4880367" cy="46281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>
              <a:solidFill>
                <a:srgbClr val="FF5050"/>
              </a:solidFill>
            </a:rPr>
            <a:t>+ КУРАТОР</a:t>
          </a:r>
        </a:p>
      </dsp:txBody>
      <dsp:txXfrm>
        <a:off x="0" y="0"/>
        <a:ext cx="4880367" cy="1388456"/>
      </dsp:txXfrm>
    </dsp:sp>
    <dsp:sp modelId="{D7ECEC51-6D29-49B7-8EEC-908E8350DB33}">
      <dsp:nvSpPr>
        <dsp:cNvPr id="0" name=""/>
        <dsp:cNvSpPr/>
      </dsp:nvSpPr>
      <dsp:spPr>
        <a:xfrm>
          <a:off x="509820" y="1110292"/>
          <a:ext cx="3904294" cy="13954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обобщает и систематизирует сведения о деятельности стажировочной площадки</a:t>
          </a:r>
          <a:endParaRPr lang="ru-RU" sz="2200" kern="1200" dirty="0"/>
        </a:p>
      </dsp:txBody>
      <dsp:txXfrm>
        <a:off x="550692" y="1151164"/>
        <a:ext cx="3822550" cy="1313717"/>
      </dsp:txXfrm>
    </dsp:sp>
    <dsp:sp modelId="{B6DC2457-E394-4038-8508-EB43D5E2A1C8}">
      <dsp:nvSpPr>
        <dsp:cNvPr id="0" name=""/>
        <dsp:cNvSpPr/>
      </dsp:nvSpPr>
      <dsp:spPr>
        <a:xfrm>
          <a:off x="509820" y="2709012"/>
          <a:ext cx="3904294" cy="13954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41910" rIns="5588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согласовывает дату и время проведения экспертизы хода и результатов реализации программы стажировки</a:t>
          </a:r>
          <a:endParaRPr lang="ru-RU" sz="2200" kern="1200" dirty="0"/>
        </a:p>
      </dsp:txBody>
      <dsp:txXfrm>
        <a:off x="550692" y="2749884"/>
        <a:ext cx="3822550" cy="1313717"/>
      </dsp:txXfrm>
    </dsp:sp>
    <dsp:sp modelId="{0C5E5AF4-0E7A-4364-AAF1-003587B92710}">
      <dsp:nvSpPr>
        <dsp:cNvPr id="0" name=""/>
        <dsp:cNvSpPr/>
      </dsp:nvSpPr>
      <dsp:spPr>
        <a:xfrm>
          <a:off x="5256542" y="0"/>
          <a:ext cx="4880367" cy="46281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>
              <a:solidFill>
                <a:srgbClr val="FF5050"/>
              </a:solidFill>
            </a:rPr>
            <a:t>+ ЭМС,СП</a:t>
          </a:r>
        </a:p>
      </dsp:txBody>
      <dsp:txXfrm>
        <a:off x="5256542" y="0"/>
        <a:ext cx="4880367" cy="1388456"/>
      </dsp:txXfrm>
    </dsp:sp>
    <dsp:sp modelId="{306DDBCA-E53B-4E7D-A3AF-4580C821687D}">
      <dsp:nvSpPr>
        <dsp:cNvPr id="0" name=""/>
        <dsp:cNvSpPr/>
      </dsp:nvSpPr>
      <dsp:spPr>
        <a:xfrm>
          <a:off x="5565998" y="1036347"/>
          <a:ext cx="4159322" cy="9775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оценивает качество новых методических продуктов/инструментов, созданных в ходе деятельности СП</a:t>
          </a:r>
          <a:endParaRPr lang="ru-RU" sz="1600" kern="1200" dirty="0"/>
        </a:p>
      </dsp:txBody>
      <dsp:txXfrm>
        <a:off x="5594629" y="1064978"/>
        <a:ext cx="4102060" cy="920267"/>
      </dsp:txXfrm>
    </dsp:sp>
    <dsp:sp modelId="{76179DDF-64FA-4EB9-89A2-B8268B5CB33D}">
      <dsp:nvSpPr>
        <dsp:cNvPr id="0" name=""/>
        <dsp:cNvSpPr/>
      </dsp:nvSpPr>
      <dsp:spPr>
        <a:xfrm>
          <a:off x="5498532" y="2128972"/>
          <a:ext cx="4328691" cy="1045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изучает удовлетворенность стажёров содержанием, организацией, уровнем </a:t>
          </a:r>
          <a:b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характером проведенной стажировки и обобщает полученные результаты</a:t>
          </a:r>
          <a:endParaRPr lang="ru-RU" sz="1600" kern="1200" dirty="0"/>
        </a:p>
      </dsp:txBody>
      <dsp:txXfrm>
        <a:off x="5529148" y="2159588"/>
        <a:ext cx="4267459" cy="984067"/>
      </dsp:txXfrm>
    </dsp:sp>
    <dsp:sp modelId="{F6B094A9-CDE9-4EB0-9818-10F042C58BB6}">
      <dsp:nvSpPr>
        <dsp:cNvPr id="0" name=""/>
        <dsp:cNvSpPr/>
      </dsp:nvSpPr>
      <dsp:spPr>
        <a:xfrm>
          <a:off x="5498513" y="3322084"/>
          <a:ext cx="4392057" cy="8929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анализирует готовность участников стажировки к активному обмену эффективными педагогическими практиками</a:t>
          </a:r>
        </a:p>
      </dsp:txBody>
      <dsp:txXfrm>
        <a:off x="5524666" y="3348237"/>
        <a:ext cx="4339751" cy="840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6C11B-C038-4BC7-9378-F32CAB6F04C2}" type="datetimeFigureOut">
              <a:rPr lang="ru-RU" smtClean="0"/>
              <a:t>22.01.2026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2A78A-3B5C-486C-9AA7-E887C682114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93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:a16="http://schemas.microsoft.com/office/drawing/2014/main" id="{7044BF7A-7056-425C-8E06-7A636220697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25603" name="Заметки 2">
            <a:extLst>
              <a:ext uri="{FF2B5EF4-FFF2-40B4-BE49-F238E27FC236}">
                <a16:creationId xmlns:a16="http://schemas.microsoft.com/office/drawing/2014/main" id="{935EDFE7-96A8-4F42-AB04-517A637035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20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406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5364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935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961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раздел 5. Координация деятельности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68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118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629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77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094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56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Увеличено количество разделов, страниц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222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010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2710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Добавлен пункт о досрочном прекращении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726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45261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Увеличено количество разделов, страниц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602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Уточнено понимание сути РСП, подчеркнут инновационно-методический характер формы профессионального совершенствования.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842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76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715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008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Уточнена, конкретизирована цель деятельности РСП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0666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Расширены требования к образовательным организациям, претендующим на создание </a:t>
            </a:r>
            <a:r>
              <a:rPr lang="ru-RU" dirty="0" err="1"/>
              <a:t>стажировочных</a:t>
            </a:r>
            <a:r>
              <a:rPr lang="ru-RU" dirty="0"/>
              <a:t> площадок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B2A78A-3B5C-486C-9AA7-E887C6821146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80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1755A-AA6F-ABB2-347C-C47FA1357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DBFE74B-0B21-1C3C-E90F-A8C4AA933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F4110A-BCBA-7679-3D24-B3B148F46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E287B1-B8E6-CCAE-9E8F-B662B0FB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06E9D19-A5E2-ACC6-6349-97ADA0CD3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294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7F8835-DC03-0F8F-B6BB-2C1BA2DF0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944400-8401-FD4C-E613-65D9EEB7C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C66416-4292-5A6D-83CD-EB5C0243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3C00D-A19C-FA92-598E-D6AA723A3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BEFE0A-8CDF-6B83-22EC-8908A97C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26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0D93EEE-73F5-338E-D46E-D662D315DE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10DF788-A1EB-9310-FED6-54CAAF0D7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F13EF2-B82E-FFAD-935C-F03652F83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3FB150-C094-69F9-D892-E3F75B811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574D9D-2E52-1988-51DC-229292C26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75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06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76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871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45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1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020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1886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6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D379F-63D8-306F-94DC-2F75C662D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1CF64-89A1-6873-26E4-878A2A411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E514FB-4EA0-37D2-C5DC-B9E64129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83AF2D-967B-856D-E5BE-8E2FDEB88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41912F-9506-4566-475B-271D3ED43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27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908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090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14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745239-9CF5-B2F2-6B90-CBECC91D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DF8431-4ADC-45F5-2C40-413E5EC64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D7E79C-A2FD-57A6-17F4-A4B027C6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61D99E-9282-64B6-8738-B43A35C5C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A93168-839F-3DE3-9A1C-DB2BB5B46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832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D12AD2-D645-8372-62D5-FB392844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B8344-53CD-DE0F-A852-DC9BB7537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81AB0-E9D5-82F7-1B42-EA0AE04793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37E55F-1C27-C524-30A9-656EDC090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D7E61E-779C-5EFD-962B-89EB1C0F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38BFA-C8E0-0B72-09A7-CB6279D3E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6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C10F6-81F2-DF92-D5A7-73DA0C4E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34F01D-9BA3-5A8B-B174-88FDD1223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2952E4-F7CC-C324-7299-0235817AC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4C24FC-BDCD-6D72-B74A-037D981324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D43CA7B-4BF7-3978-1428-D1B303D44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78453E-3193-6A8C-D1A6-4CD9451E0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CA6C2A6-8327-697A-72CA-6A3453920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DD501D9-DE23-BD33-A27F-3D44E8858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63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B8522-19CC-7193-A12D-7CEC2D8C6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62E66BA-2034-2B40-CB75-E678F37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8AECB2A-7201-1C98-23A4-46C3B55D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72E00D-91C0-C098-E340-7776321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419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56DBE3-33F8-D3CC-972F-344745CB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ADD50CC-4948-63FE-5CF0-FF59718EE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CA4CB7-8133-FE99-95CB-84C3C57E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39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E26829-C938-72C4-2FA5-7E7501AED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E96E9B-6BB5-2D0E-3F71-B84098006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3C101-EB50-C7C9-DBA1-7AD3D562B0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7BBF9-757B-047C-A4E2-B87B50CF2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B77026-C824-C13B-591D-AC4328679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22C1A70-B5F1-F528-1C92-FF4F4FA7D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455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3C195A-F13C-F8B4-A042-B5C44EC4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1308473-5BF4-C869-A15E-7BB58788E7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3A8050-89C3-8A8A-71DD-442AAD49D2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8F2C32-5B22-9B56-AF21-BBB2BFD8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B65A36-6408-0D18-89CE-6663FA9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EE05F5-191F-FBF5-81ED-A5F5CF24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29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1D935B-2642-FD0B-6613-D92A87964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04E40A-96FD-F2EF-DD91-86502E60F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55F67EC-27E1-B919-03C6-190DE3CC5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C5B59-73CF-453F-B9F0-ABC55FE5B288}" type="datetimeFigureOut">
              <a:rPr lang="ru-RU" smtClean="0"/>
              <a:t>22.01.2026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528C1-2175-2E16-DE2C-0D7378C08F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5562C-2B11-B483-3994-D4BF6759C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B9CCE-B090-4C7D-9B2B-F480401E55E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2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96F0B-EFA5-42E9-A775-011AFA926B06}" type="datetimeFigureOut">
              <a:rPr lang="ru-RU" smtClean="0"/>
              <a:pPr/>
              <a:t>22.01.2026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B169C-1499-470F-A434-F98E1C5BD5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7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zdschool14.edumsko.ru/activity/innovate/ground/3768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hape 49">
            <a:extLst>
              <a:ext uri="{FF2B5EF4-FFF2-40B4-BE49-F238E27FC236}">
                <a16:creationId xmlns:a16="http://schemas.microsoft.com/office/drawing/2014/main" id="{557EE22D-4D4E-4C27-B630-19329C20C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59897" y="304600"/>
            <a:ext cx="7794240" cy="15657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специалистов Эффективных методических служб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22.01.2026</a:t>
            </a:r>
          </a:p>
          <a:p>
            <a:pPr eaLnBrk="1" hangingPunct="1">
              <a:lnSpc>
                <a:spcPct val="70000"/>
              </a:lnSpc>
            </a:pPr>
            <a:endParaRPr lang="ru-RU" altLang="ru-RU" sz="3000" b="1" dirty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70000"/>
              </a:lnSpc>
            </a:pPr>
            <a:endParaRPr lang="ru-RU" altLang="ru-RU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A80EEB-E312-4206-A8D0-BE4E5AC9B064}"/>
              </a:ext>
            </a:extLst>
          </p:cNvPr>
          <p:cNvSpPr txBox="1"/>
          <p:nvPr/>
        </p:nvSpPr>
        <p:spPr>
          <a:xfrm>
            <a:off x="8561388" y="4251325"/>
            <a:ext cx="3298825" cy="4000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wrap="none" lIns="45718" tIns="45718" rIns="45718" bIns="45718" spcCol="38100">
            <a:spAutoFit/>
          </a:bodyPr>
          <a:lstStyle/>
          <a:p>
            <a:pPr algn="r" eaLnBrk="1" fontAlgn="auto" latinLnBrk="1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                                                 </a:t>
            </a:r>
            <a:endParaRPr lang="ru-RU" sz="2000" b="1" kern="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D5566A9-BF2B-4AD6-ADF8-2C17D44F1D71}"/>
              </a:ext>
            </a:extLst>
          </p:cNvPr>
          <p:cNvSpPr/>
          <p:nvPr/>
        </p:nvSpPr>
        <p:spPr>
          <a:xfrm>
            <a:off x="6442363" y="5051425"/>
            <a:ext cx="4918363" cy="626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alt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Моторина Татьяна Григорьевна, 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тьютор ЦНППМ КУРО</a:t>
            </a:r>
          </a:p>
        </p:txBody>
      </p:sp>
      <p:sp>
        <p:nvSpPr>
          <p:cNvPr id="5" name="Shape 49">
            <a:extLst>
              <a:ext uri="{FF2B5EF4-FFF2-40B4-BE49-F238E27FC236}">
                <a16:creationId xmlns:a16="http://schemas.microsoft.com/office/drawing/2014/main" id="{D7ED6100-29B7-452F-80F4-57B83CA714B3}"/>
              </a:ext>
            </a:extLst>
          </p:cNvPr>
          <p:cNvSpPr txBox="1">
            <a:spLocks/>
          </p:cNvSpPr>
          <p:nvPr/>
        </p:nvSpPr>
        <p:spPr>
          <a:xfrm>
            <a:off x="1759897" y="2238519"/>
            <a:ext cx="8367776" cy="2380961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инновационные площадки и </a:t>
            </a:r>
            <a:r>
              <a:rPr lang="ru-RU" sz="7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стажировочные</a:t>
            </a: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площадки: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7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 и направления деятельности</a:t>
            </a:r>
            <a:endParaRPr lang="ru-RU" altLang="ru-RU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5782" y="365125"/>
            <a:ext cx="7453746" cy="9510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организация может стать РСП?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4FD471F8-BE9E-4543-B964-462199B822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1877143"/>
              </p:ext>
            </p:extLst>
          </p:nvPr>
        </p:nvGraphicFramePr>
        <p:xfrm>
          <a:off x="855075" y="1505243"/>
          <a:ext cx="10694500" cy="4866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6432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2873" y="365126"/>
            <a:ext cx="7315200" cy="82636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стажировочной площадки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493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93D4F62-8ED8-4959-AD80-EEDC595B1B9E}"/>
              </a:ext>
            </a:extLst>
          </p:cNvPr>
          <p:cNvSpPr/>
          <p:nvPr/>
        </p:nvSpPr>
        <p:spPr>
          <a:xfrm>
            <a:off x="838200" y="1191492"/>
            <a:ext cx="3560619" cy="169025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4171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функционирования площадки: 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учебный год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работы: 2 стажировки, по 16 часов каждая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3860507-0552-42F7-B021-6DF37815D48A}"/>
              </a:ext>
            </a:extLst>
          </p:cNvPr>
          <p:cNvSpPr/>
          <p:nvPr/>
        </p:nvSpPr>
        <p:spPr>
          <a:xfrm>
            <a:off x="8056418" y="1267691"/>
            <a:ext cx="3297382" cy="1690255"/>
          </a:xfrm>
          <a:prstGeom prst="roundRect">
            <a:avLst/>
          </a:prstGeom>
          <a:solidFill>
            <a:srgbClr val="B9D4ED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организации деятельности РСП: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РСП, куратор стажировки, рабочая группа РСП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7C847D73-92D1-498C-886A-6372C08CA699}"/>
              </a:ext>
            </a:extLst>
          </p:cNvPr>
          <p:cNvSpPr/>
          <p:nvPr/>
        </p:nvSpPr>
        <p:spPr>
          <a:xfrm>
            <a:off x="3643744" y="3311236"/>
            <a:ext cx="4946073" cy="23552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РСП: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определяет: 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стажировки в рамках направлений, рекомендованных ЦНППМ;  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содержание, формы, периодичность прохождения стажировки; 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стажёрам и их количество;</a:t>
            </a:r>
          </a:p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дату и время проведения стажировки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027199C-F8D4-460F-84D7-8E64E09DE334}"/>
              </a:ext>
            </a:extLst>
          </p:cNvPr>
          <p:cNvSpPr/>
          <p:nvPr/>
        </p:nvSpPr>
        <p:spPr>
          <a:xfrm>
            <a:off x="4856018" y="1343891"/>
            <a:ext cx="2743200" cy="1537856"/>
          </a:xfrm>
          <a:prstGeom prst="roundRect">
            <a:avLst/>
          </a:prstGeom>
          <a:solidFill>
            <a:srgbClr val="B9D4ED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стажировки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1CB9EB46-F7CE-47DD-8614-DC21C0D5D707}"/>
              </a:ext>
            </a:extLst>
          </p:cNvPr>
          <p:cNvSpPr/>
          <p:nvPr/>
        </p:nvSpPr>
        <p:spPr>
          <a:xfrm>
            <a:off x="1066800" y="3283526"/>
            <a:ext cx="2327563" cy="23552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и ответственность участников стажировки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0E0455AD-C7D1-4F89-84DB-BB35004A21C2}"/>
              </a:ext>
            </a:extLst>
          </p:cNvPr>
          <p:cNvSpPr/>
          <p:nvPr/>
        </p:nvSpPr>
        <p:spPr>
          <a:xfrm>
            <a:off x="8866907" y="3311237"/>
            <a:ext cx="2348343" cy="2279072"/>
          </a:xfrm>
          <a:prstGeom prst="roundRect">
            <a:avLst/>
          </a:prstGeom>
          <a:solidFill>
            <a:srgbClr val="B9D4ED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эффективности деятельности СП </a:t>
            </a:r>
          </a:p>
        </p:txBody>
      </p:sp>
    </p:spTree>
    <p:extLst>
      <p:ext uri="{BB962C8B-B14F-4D97-AF65-F5344CB8AC3E}">
        <p14:creationId xmlns:p14="http://schemas.microsoft.com/office/powerpoint/2010/main" val="2591360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36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 включает: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493"/>
            <a:ext cx="10515600" cy="544483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тему, цель стажировки с указанием конкретной практики, которая будет осваиваться стажёрами;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стажировки, представленные в виде декомпозиции цели;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актуальности стажировки;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описание эффективной педагогической практики;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реализации стажировки;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дорожную карту стажировки (формы, содержание и план работы со стажёрами, включающий следующие обязательные элементы: демонстрация практики, обеспечение понимания практики стажёрами, осуществление проб воспроизведения практики стажёрами);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7222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491" y="318655"/>
            <a:ext cx="7564582" cy="1122219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эффективности деятельности </a:t>
            </a:r>
            <a:b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стажировочной площадки: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2545"/>
            <a:ext cx="10515600" cy="497378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прохождение всеми стажёрами программы стажировки в полном объеме;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освоение практики стажёрами после прохождения стажировки;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новых методических продуктов/инструментов по направлению стажировочной площадки;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мотивации к обновлению содержания и форм своей педагогической деятельности на основе освоенной практики;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удовлетворенность педагогов стажировкой.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328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748" y="1025235"/>
            <a:ext cx="7142018" cy="4710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стажировки: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1091"/>
            <a:ext cx="10515600" cy="418407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освоение стажёрами предлагаемой практики под руководством педагогов, реализующих программу стажировки.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уровня освоения практики стажёрами осуществляется в ОО, проводящей стажировку, или по месту профессиональной деятельности стажёра.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975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436" y="365125"/>
            <a:ext cx="7301346" cy="66011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Координация деятельности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3E0FE50C-EFAF-447D-BEDD-BCE4D40798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4506558"/>
              </p:ext>
            </p:extLst>
          </p:nvPr>
        </p:nvGraphicFramePr>
        <p:xfrm>
          <a:off x="1027545" y="1343891"/>
          <a:ext cx="10136910" cy="4628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8C99F91-C65D-44A1-84ED-37F3D2D3BBB5}"/>
              </a:ext>
            </a:extLst>
          </p:cNvPr>
          <p:cNvSpPr/>
          <p:nvPr/>
        </p:nvSpPr>
        <p:spPr>
          <a:xfrm>
            <a:off x="5070764" y="1025236"/>
            <a:ext cx="1953491" cy="1177637"/>
          </a:xfrm>
          <a:prstGeom prst="roundRect">
            <a:avLst/>
          </a:prstGeom>
          <a:solidFill>
            <a:srgbClr val="B9D4ED">
              <a:alpha val="8784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200" dirty="0">
                <a:ln w="0"/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ЦНППМ</a:t>
            </a:r>
          </a:p>
        </p:txBody>
      </p:sp>
    </p:spTree>
    <p:extLst>
      <p:ext uri="{BB962C8B-B14F-4D97-AF65-F5344CB8AC3E}">
        <p14:creationId xmlns:p14="http://schemas.microsoft.com/office/powerpoint/2010/main" val="1695282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РСП </a:t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2025-2026 учебном году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0A74D87-DDB8-4329-B772-D09702A1D8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48899"/>
              </p:ext>
            </p:extLst>
          </p:nvPr>
        </p:nvGraphicFramePr>
        <p:xfrm>
          <a:off x="675249" y="1468585"/>
          <a:ext cx="10768606" cy="492926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89453">
                  <a:extLst>
                    <a:ext uri="{9D8B030D-6E8A-4147-A177-3AD203B41FA5}">
                      <a16:colId xmlns:a16="http://schemas.microsoft.com/office/drawing/2014/main" val="475098185"/>
                    </a:ext>
                  </a:extLst>
                </a:gridCol>
                <a:gridCol w="3913589">
                  <a:extLst>
                    <a:ext uri="{9D8B030D-6E8A-4147-A177-3AD203B41FA5}">
                      <a16:colId xmlns:a16="http://schemas.microsoft.com/office/drawing/2014/main" val="43626959"/>
                    </a:ext>
                  </a:extLst>
                </a:gridCol>
                <a:gridCol w="1565564">
                  <a:extLst>
                    <a:ext uri="{9D8B030D-6E8A-4147-A177-3AD203B41FA5}">
                      <a16:colId xmlns:a16="http://schemas.microsoft.com/office/drawing/2014/main" val="2094379982"/>
                    </a:ext>
                  </a:extLst>
                </a:gridCol>
              </a:tblGrid>
              <a:tr h="69571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РСП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02288076"/>
                  </a:ext>
                </a:extLst>
              </a:tr>
              <a:tr h="695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вариативных моделей наставничества в форме «педагог - педагог»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Карпеева И.В., методист ЦНППМ КУРО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329608411"/>
                  </a:ext>
                </a:extLst>
              </a:tr>
              <a:tr h="723025"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Эффективные практики воспитательной деятельности в современной школе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Некрасов В.В., директор ЦНППМ (Дмитров) КУРО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108645057"/>
                  </a:ext>
                </a:extLst>
              </a:tr>
              <a:tr h="6957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Естественно-научное образование Подмосковья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Фомина А.П., директор ЦНППМ ГГТУ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599880847"/>
                  </a:ext>
                </a:extLst>
              </a:tr>
              <a:tr h="695716"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Функциональная грамотность, в т.ч. финансовая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Лысоиваненко</a:t>
                      </a: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Е.Г., директор ЦНППМ ГСГУ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639783800"/>
                  </a:ext>
                </a:extLst>
              </a:tr>
              <a:tr h="69571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цифровых образовательных ресурсов в практике урока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Яковлева Н.В., директор ЦНППМ (Ивантеевка)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2768437460"/>
                  </a:ext>
                </a:extLst>
              </a:tr>
              <a:tr h="635219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Математические 1-ые классы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Сергеева Е.А., тьютор ЦНППМ КУРО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3470908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021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4944" y="365125"/>
            <a:ext cx="7564583" cy="95105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РСП в разрезе городских округов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1323E616-D1FF-42DC-B3CA-4675786F5B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79100"/>
              </p:ext>
            </p:extLst>
          </p:nvPr>
        </p:nvGraphicFramePr>
        <p:xfrm>
          <a:off x="708891" y="1316182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E3A3DC0-E31E-40AE-960F-479C29E4BC9F}"/>
              </a:ext>
            </a:extLst>
          </p:cNvPr>
          <p:cNvSpPr/>
          <p:nvPr/>
        </p:nvSpPr>
        <p:spPr>
          <a:xfrm>
            <a:off x="708891" y="5756625"/>
            <a:ext cx="6109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4"/>
              </a:rPr>
              <a:t>https://zdschool14.edumsko.ru/activity/innovate/ground/3768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112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присвоения статуса РСП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0A74D87-DDB8-4329-B772-D09702A1D8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625826"/>
              </p:ext>
            </p:extLst>
          </p:nvPr>
        </p:nvGraphicFramePr>
        <p:xfrm>
          <a:off x="1094509" y="1786466"/>
          <a:ext cx="10030692" cy="24340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015346">
                  <a:extLst>
                    <a:ext uri="{9D8B030D-6E8A-4147-A177-3AD203B41FA5}">
                      <a16:colId xmlns:a16="http://schemas.microsoft.com/office/drawing/2014/main" val="475098185"/>
                    </a:ext>
                  </a:extLst>
                </a:gridCol>
                <a:gridCol w="5015346">
                  <a:extLst>
                    <a:ext uri="{9D8B030D-6E8A-4147-A177-3AD203B41FA5}">
                      <a16:colId xmlns:a16="http://schemas.microsoft.com/office/drawing/2014/main" val="43626959"/>
                    </a:ext>
                  </a:extLst>
                </a:gridCol>
              </a:tblGrid>
              <a:tr h="55033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заявка на соискание статуса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30 июня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88076"/>
                  </a:ext>
                </a:extLst>
              </a:tr>
              <a:tr h="550333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экспертиза заявок, программ (заключение)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июль-август</a:t>
                      </a:r>
                      <a:endParaRPr lang="ru-RU" sz="2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9608411"/>
                  </a:ext>
                </a:extLst>
              </a:tr>
              <a:tr h="5503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 перечня РСП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(издание приказа</a:t>
                      </a:r>
                      <a:r>
                        <a:rPr lang="ru-RU" sz="2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1088215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9880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202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6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заявки: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493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90C67D-4AA9-4960-951C-06013B00FE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10" y="1765525"/>
            <a:ext cx="10515600" cy="42365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C1BA2C5-A2E7-485D-9463-EC7406F272AE}"/>
              </a:ext>
            </a:extLst>
          </p:cNvPr>
          <p:cNvSpPr/>
          <p:nvPr/>
        </p:nvSpPr>
        <p:spPr>
          <a:xfrm>
            <a:off x="5975927" y="1191493"/>
            <a:ext cx="5246255" cy="5001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заявки до 30 июня на электронную почту ЦНППМ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37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Нормативное обеспечение деятельности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региональной стажировочной площадки (далее РСП)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9C9581-5CC5-41A7-83E7-25F35770D1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59927" y="1690687"/>
            <a:ext cx="6842297" cy="480218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КУРО от 17.06.2025 № 773-04 «Об утверждении Положения о региональной стажировочной площадке Центров непрерывного повышения профессионального мастерства педагогических работников Московской области»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КУРО от 26.08.2025 № 918-04 «Об утверждении перечня общеобразовательных организаций Московской области, прошедших экспертизу заявок на присвоение статуса региональной стажировочной площадки в 2025-2026 учебном году»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C83D2D-DF0C-4891-B6FA-67C43B818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164" y="1690688"/>
            <a:ext cx="3370174" cy="345238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8BE97D-8392-417F-A190-CD4E7F60F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64" y="5207011"/>
            <a:ext cx="957775" cy="9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55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6A5D6A-6B8D-4396-A670-6931CDDDA6E0}"/>
              </a:ext>
            </a:extLst>
          </p:cNvPr>
          <p:cNvSpPr/>
          <p:nvPr/>
        </p:nvSpPr>
        <p:spPr>
          <a:xfrm>
            <a:off x="838200" y="1130961"/>
            <a:ext cx="10655104" cy="524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стажировки: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стажировки: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Задачи стажировки: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Обоснование стажировки (значимость для профессионального развития, восполнения профессиональных дефицитов педагогов Московской области).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Краткое описание эффективной педагогической практики (не более 1 стр.) *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Контингент стажеров, количество (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минимальное и максимальное количество принимаемых организаторами стажеров)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требования к ним.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Место проведения стажировки (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наименование и адрес образовательной организации или онлайн платформа)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romanUcPeriod"/>
              <a:tabLst>
                <a:tab pos="540385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проведения стажировки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(количество дней стажировки, общее количество часов, предполагаемые даты и время проведения)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romanUcPeriod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результаты реализации стажировки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428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стажировки.</a:t>
            </a:r>
            <a:b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Дорожная карта (план) стажировки</a:t>
            </a:r>
            <a:b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1F497D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5444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6A5D6A-6B8D-4396-A670-6931CDDDA6E0}"/>
              </a:ext>
            </a:extLst>
          </p:cNvPr>
          <p:cNvSpPr/>
          <p:nvPr/>
        </p:nvSpPr>
        <p:spPr>
          <a:xfrm>
            <a:off x="838200" y="1130961"/>
            <a:ext cx="10655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F25A802-6F8C-4EB6-B5CE-94C81F026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761191"/>
              </p:ext>
            </p:extLst>
          </p:nvPr>
        </p:nvGraphicFramePr>
        <p:xfrm>
          <a:off x="412066" y="2179044"/>
          <a:ext cx="11507372" cy="32103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784">
                  <a:extLst>
                    <a:ext uri="{9D8B030D-6E8A-4147-A177-3AD203B41FA5}">
                      <a16:colId xmlns:a16="http://schemas.microsoft.com/office/drawing/2014/main" val="3105436408"/>
                    </a:ext>
                  </a:extLst>
                </a:gridCol>
                <a:gridCol w="3266482">
                  <a:extLst>
                    <a:ext uri="{9D8B030D-6E8A-4147-A177-3AD203B41FA5}">
                      <a16:colId xmlns:a16="http://schemas.microsoft.com/office/drawing/2014/main" val="3888760705"/>
                    </a:ext>
                  </a:extLst>
                </a:gridCol>
                <a:gridCol w="3442727">
                  <a:extLst>
                    <a:ext uri="{9D8B030D-6E8A-4147-A177-3AD203B41FA5}">
                      <a16:colId xmlns:a16="http://schemas.microsoft.com/office/drawing/2014/main" val="2410101332"/>
                    </a:ext>
                  </a:extLst>
                </a:gridCol>
                <a:gridCol w="1831468">
                  <a:extLst>
                    <a:ext uri="{9D8B030D-6E8A-4147-A177-3AD203B41FA5}">
                      <a16:colId xmlns:a16="http://schemas.microsoft.com/office/drawing/2014/main" val="11713956"/>
                    </a:ext>
                  </a:extLst>
                </a:gridCol>
                <a:gridCol w="2539911">
                  <a:extLst>
                    <a:ext uri="{9D8B030D-6E8A-4147-A177-3AD203B41FA5}">
                      <a16:colId xmlns:a16="http://schemas.microsoft.com/office/drawing/2014/main" val="4200711929"/>
                    </a:ext>
                  </a:extLst>
                </a:gridCol>
              </a:tblGrid>
              <a:tr h="2407779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90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п/п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2400" dirty="0">
                          <a:effectLst/>
                        </a:rPr>
                        <a:t>Перечень основных мероприятий стажировки с указанием формы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2400" dirty="0">
                          <a:effectLst/>
                        </a:rPr>
                        <a:t>Краткое содержание мероприятий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82550" indent="374650" algn="l">
                        <a:spcAft>
                          <a:spcPts val="0"/>
                        </a:spcAft>
                        <a:tabLst>
                          <a:tab pos="82550" algn="l"/>
                        </a:tabLst>
                      </a:pPr>
                      <a:r>
                        <a:rPr lang="ru-RU" sz="2400" dirty="0">
                          <a:effectLst/>
                        </a:rPr>
                        <a:t>Дата начала и окончания </a:t>
                      </a:r>
                    </a:p>
                    <a:p>
                      <a:pPr marL="457200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2400" dirty="0">
                          <a:effectLst/>
                        </a:rPr>
                        <a:t>Результат</a:t>
                      </a:r>
                      <a:endParaRPr lang="ru-RU" sz="2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821700"/>
                  </a:ext>
                </a:extLst>
              </a:tr>
              <a:tr h="401296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4903475"/>
                  </a:ext>
                </a:extLst>
              </a:tr>
              <a:tr h="401296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8962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629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5444834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ru-RU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XI.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Ресурсное обеспечение: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кадровое обеспечение реализации СП: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нормативное правовое обеспечение реализации СП;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имеющаяся в организации материально-техническая база,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соответствующая задачам планируемой СП.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br>
              <a:rPr lang="ru-RU" altLang="ru-RU" sz="3600" dirty="0">
                <a:latin typeface="Arial" panose="020B0604020202020204" pitchFamily="34" charset="0"/>
              </a:rPr>
            </a:br>
            <a:endParaRPr lang="ru-RU" altLang="ru-RU" sz="36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6A5D6A-6B8D-4396-A670-6931CDDDA6E0}"/>
              </a:ext>
            </a:extLst>
          </p:cNvPr>
          <p:cNvSpPr/>
          <p:nvPr/>
        </p:nvSpPr>
        <p:spPr>
          <a:xfrm>
            <a:off x="838200" y="1130961"/>
            <a:ext cx="10655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CC2C5574-0F1C-41BF-9239-3A0F0A621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453750"/>
              </p:ext>
            </p:extLst>
          </p:nvPr>
        </p:nvGraphicFramePr>
        <p:xfrm>
          <a:off x="554183" y="3777183"/>
          <a:ext cx="11305306" cy="2057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3293">
                  <a:extLst>
                    <a:ext uri="{9D8B030D-6E8A-4147-A177-3AD203B41FA5}">
                      <a16:colId xmlns:a16="http://schemas.microsoft.com/office/drawing/2014/main" val="3039307817"/>
                    </a:ext>
                  </a:extLst>
                </a:gridCol>
                <a:gridCol w="2162654">
                  <a:extLst>
                    <a:ext uri="{9D8B030D-6E8A-4147-A177-3AD203B41FA5}">
                      <a16:colId xmlns:a16="http://schemas.microsoft.com/office/drawing/2014/main" val="3392981999"/>
                    </a:ext>
                  </a:extLst>
                </a:gridCol>
                <a:gridCol w="3107816">
                  <a:extLst>
                    <a:ext uri="{9D8B030D-6E8A-4147-A177-3AD203B41FA5}">
                      <a16:colId xmlns:a16="http://schemas.microsoft.com/office/drawing/2014/main" val="297565573"/>
                    </a:ext>
                  </a:extLst>
                </a:gridCol>
                <a:gridCol w="2641719">
                  <a:extLst>
                    <a:ext uri="{9D8B030D-6E8A-4147-A177-3AD203B41FA5}">
                      <a16:colId xmlns:a16="http://schemas.microsoft.com/office/drawing/2014/main" val="2103539539"/>
                    </a:ext>
                  </a:extLst>
                </a:gridCol>
                <a:gridCol w="2959824">
                  <a:extLst>
                    <a:ext uri="{9D8B030D-6E8A-4147-A177-3AD203B41FA5}">
                      <a16:colId xmlns:a16="http://schemas.microsoft.com/office/drawing/2014/main" val="4954396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 п/п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ФИО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Место работы, должность, ученая степень, ученое звание 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(при наличии)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Функции специалиста в рамках реализации стажировки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Информация об опыте работы и повышении квалификации, соответствующих планируемой функции специалиста в рамках реализации СП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0570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51645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21693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764" y="365125"/>
            <a:ext cx="7342909" cy="1048083"/>
          </a:xfrm>
        </p:spPr>
        <p:txBody>
          <a:bodyPr>
            <a:noAutofit/>
          </a:bodyPr>
          <a:lstStyle/>
          <a:p>
            <a:pPr algn="ctr" defTabSz="1088284"/>
            <a:r>
              <a:rPr lang="ru-RU" sz="2800" b="1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8585"/>
            <a:ext cx="10515600" cy="389312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XII.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SWOT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-анализ возможностей проведения стажировки.</a:t>
            </a:r>
          </a:p>
          <a:p>
            <a:pPr marL="0" lvl="0" indent="0">
              <a:buNone/>
            </a:pP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XIII.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руководителей стажировки (фамилия, имя, отчество и должность в образовательной организации)</a:t>
            </a:r>
          </a:p>
          <a:p>
            <a:pPr marL="0" lvl="0" indent="0">
              <a:buNone/>
            </a:pP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XIV.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Фамилия, имя, отчество организатора стажировки, его должность в образовательной организации и контакты (телефон и электронная почта).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6A5D6A-6B8D-4396-A670-6931CDDDA6E0}"/>
              </a:ext>
            </a:extLst>
          </p:cNvPr>
          <p:cNvSpPr/>
          <p:nvPr/>
        </p:nvSpPr>
        <p:spPr>
          <a:xfrm>
            <a:off x="838200" y="1130961"/>
            <a:ext cx="106551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52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1"/>
          <p:cNvSpPr/>
          <p:nvPr/>
        </p:nvSpPr>
        <p:spPr>
          <a:xfrm>
            <a:off x="4081878" y="4751132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1" dirty="0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151B861A-080B-4F99-9353-A26368CE7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964" y="2133599"/>
            <a:ext cx="6567054" cy="872837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работы!</a:t>
            </a:r>
          </a:p>
        </p:txBody>
      </p:sp>
      <p:sp>
        <p:nvSpPr>
          <p:cNvPr id="2" name="Текст 1">
            <a:extLst>
              <a:ext uri="{FF2B5EF4-FFF2-40B4-BE49-F238E27FC236}">
                <a16:creationId xmlns:a16="http://schemas.microsoft.com/office/drawing/2014/main" id="{6829ECCF-BD6A-426F-BE94-62897B572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6292" y="3962401"/>
            <a:ext cx="6041158" cy="1149926"/>
          </a:xfrm>
        </p:spPr>
        <p:txBody>
          <a:bodyPr>
            <a:noAutofit/>
          </a:bodyPr>
          <a:lstStyle/>
          <a:p>
            <a:pPr algn="r"/>
            <a:r>
              <a:rPr lang="ru-RU" sz="2800" i="1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Моторина Татьяна Григорьевна, </a:t>
            </a:r>
          </a:p>
          <a:p>
            <a:pPr algn="r"/>
            <a:r>
              <a:rPr lang="ru-RU" sz="2800" i="1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 ЦНППМ КУРО</a:t>
            </a:r>
            <a:endParaRPr lang="ru-RU" sz="2800" dirty="0">
              <a:solidFill>
                <a:srgbClr val="41719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РСП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6619" y="1690688"/>
            <a:ext cx="5329382" cy="4192876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деятельности стажировочной площадки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Порядок присвоения и прекращения действия стажировочной площадки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стажировочной площадки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solidFill>
                  <a:srgbClr val="41719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Координация деятельности</a:t>
            </a:r>
            <a:endParaRPr lang="ru-RU" sz="32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15C523F-D77F-4935-89E8-8FFB41FA9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892" y="1607127"/>
            <a:ext cx="3589417" cy="380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073" y="365125"/>
            <a:ext cx="7439891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региональная стажировочная площадка?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9636"/>
            <a:ext cx="10515600" cy="382169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Стажировочная площадка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инновационно-методическая структура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создаваемая для проведения стажировок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педагогических работников Московской области на базе образовательных организаций, имеющих положительный опыт работы, кадровый и ресурсный потенциал  по направлениям научно-методического и методического сопровождения (п.1.2)</a:t>
            </a:r>
          </a:p>
        </p:txBody>
      </p:sp>
    </p:spTree>
    <p:extLst>
      <p:ext uri="{BB962C8B-B14F-4D97-AF65-F5344CB8AC3E}">
        <p14:creationId xmlns:p14="http://schemas.microsoft.com/office/powerpoint/2010/main" val="360062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3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Понятия, 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в Положении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1493"/>
            <a:ext cx="10515600" cy="5444834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Стажировка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практико-ориентированное обучение педагогических работников в целях освоения ими эффективной педагогической практики  и последующего внедрения ее в свою профессиональную деятельность. </a:t>
            </a:r>
          </a:p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стажировочной площадки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руководитель или заместитель руководителя образовательной организации, осуществляющий общее управление стажировочной площадкой и создающий благоприятные условия для ее функционирования.</a:t>
            </a:r>
          </a:p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Стажёр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 образовательной организации, который проходит обучение на стажировочной площадке.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067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3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Понятия, 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в Положении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1817"/>
            <a:ext cx="10515600" cy="4904509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стажировки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документ, устанавливающий порядок 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продолжительность взаимодействия педагогического работника из рабочей группы стажировочной площадки и стажёра, обеспечивающего усвоение и воспроизведение стажёром практики.</a:t>
            </a:r>
          </a:p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группа стажировочной площадки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работники – носители эффективной педагогической практики, реализующие программу стажировки, в т.ч. педагоги-наставники, педагоги-методисты.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061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EA6F428F-3DE6-4B4D-ABCE-61A38E8DE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3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Понятия, </a:t>
            </a:r>
            <a:b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в Положении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CF5069E-4851-4FB5-B1EA-50FD2EAEDD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1091"/>
            <a:ext cx="10515600" cy="4835236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Куратор стажировки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сотрудник образовательной организации, на базе которой проводится стажировка, выполняющий на стажировочной площадке функции организатора. </a:t>
            </a:r>
          </a:p>
          <a:p>
            <a:r>
              <a:rPr lang="ru-RU" i="1" dirty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педагогическая практика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практика, которая обеспечивает сочетание высокой результативности и новизны образовательной деятельности за счет усовершенствования и оптимизации применяемых педагогических средств.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98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8A5C5205-D398-4B5E-95C9-9417EB175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деятельности РСП:</a:t>
            </a:r>
            <a:br>
              <a:rPr lang="ru-RU" alt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2E28352F-2683-46DA-A775-A88174488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36084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проведение стажировок, направленных на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педагогических работников Московской области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имеющихся компетенций и формирование новых профессионально-педагогических умений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800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16515B02-ADEE-4959-85F7-4DCA07133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137073" cy="8263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РСП: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D12D5FDA-03EE-4FAB-952E-EF876BE272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82436"/>
            <a:ext cx="5638800" cy="4694527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</a:pPr>
            <a:r>
              <a:rPr lang="ru-RU" sz="2400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400" kern="1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тьюторское</a:t>
            </a:r>
            <a:r>
              <a:rPr lang="ru-RU" sz="2400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сопровождение развития профессиональных компетенций педагогических работников на основе эффективных педагогических практик; </a:t>
            </a:r>
          </a:p>
          <a:p>
            <a:pPr>
              <a:lnSpc>
                <a:spcPct val="100000"/>
              </a:lnSpc>
            </a:pPr>
            <a:r>
              <a:rPr lang="ru-RU" sz="2400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распространить инновационный опыт образовательных организаций </a:t>
            </a:r>
            <a:r>
              <a:rPr lang="ru-RU" sz="2400" u="sng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(описание, распространение и тиражирование педагогической практики, диссеминация</a:t>
            </a:r>
            <a:r>
              <a:rPr lang="ru-RU" sz="2400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содействовать формированию профессионального сообщества педагогов, имеющих инновационный образовательный потенциал;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200" kern="1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7E0F14C-61E0-4C37-961C-F296AE792D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482436"/>
            <a:ext cx="5687291" cy="469452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8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изменения позиции стажёра: с позиции «потребителя» педагогической практики на позицию активного, творческого создателя этой практики, изменения мотивации стажёра.</a:t>
            </a:r>
          </a:p>
          <a:p>
            <a:pPr>
              <a:lnSpc>
                <a:spcPct val="120000"/>
              </a:lnSpc>
            </a:pPr>
            <a:r>
              <a:rPr lang="ru-RU" sz="8800" kern="1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ресурсное обеспечение непрерывного повышения профессионального мастерства педагогических работников.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0644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F4CEEA70-1775-48C5-85E2-B1F08355D7A8}" vid="{708C1448-CAB8-494B-91DB-8E511FB2BA6C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4061</TotalTime>
  <Words>1431</Words>
  <Application>Microsoft Office PowerPoint</Application>
  <PresentationFormat>Широкоэкранный</PresentationFormat>
  <Paragraphs>216</Paragraphs>
  <Slides>24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Тема1</vt:lpstr>
      <vt:lpstr>1_Тема Office</vt:lpstr>
      <vt:lpstr>Презентация PowerPoint</vt:lpstr>
      <vt:lpstr>Нормативное обеспечение деятельности  региональной стажировочной площадки (далее РСП)</vt:lpstr>
      <vt:lpstr>Положение о РСП</vt:lpstr>
      <vt:lpstr>Что такое региональная стажировочная площадка?</vt:lpstr>
      <vt:lpstr>Понятия,  используемые в Положении</vt:lpstr>
      <vt:lpstr>Понятия,  используемые в Положении</vt:lpstr>
      <vt:lpstr>Понятия,  используемые в Положении</vt:lpstr>
      <vt:lpstr>Цель деятельности РСП: </vt:lpstr>
      <vt:lpstr>Задачи РСП:</vt:lpstr>
      <vt:lpstr>Какая организация может стать РСП?</vt:lpstr>
      <vt:lpstr>Организация деятельности стажировочной площадки</vt:lpstr>
      <vt:lpstr> Программа стажировки включает:</vt:lpstr>
      <vt:lpstr>Показатели эффективности деятельности  стажировочной площадки:</vt:lpstr>
      <vt:lpstr>Итог стажировки: </vt:lpstr>
      <vt:lpstr>Координация деятельности</vt:lpstr>
      <vt:lpstr>Направления РСП  в 2025-2026 учебном году</vt:lpstr>
      <vt:lpstr>РСП в разрезе городских округов</vt:lpstr>
      <vt:lpstr>Порядок присвоения статуса РСП</vt:lpstr>
      <vt:lpstr>  Форма заявки:  </vt:lpstr>
      <vt:lpstr>Программа стажировки</vt:lpstr>
      <vt:lpstr>Программа стажировки. X. Дорожная карта (план) стажировки </vt:lpstr>
      <vt:lpstr>Программа стажировки</vt:lpstr>
      <vt:lpstr>Программа стажировки</vt:lpstr>
      <vt:lpstr>Успешной работы!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зонального и регионального этапов конференции проектных и  учебно-исследовательских работ «Что, как и почему?»</dc:title>
  <dc:creator>User</dc:creator>
  <cp:lastModifiedBy>Моторина Татьяна Григорьевна</cp:lastModifiedBy>
  <cp:revision>257</cp:revision>
  <dcterms:created xsi:type="dcterms:W3CDTF">2024-01-14T08:39:34Z</dcterms:created>
  <dcterms:modified xsi:type="dcterms:W3CDTF">2026-01-22T09:21:14Z</dcterms:modified>
</cp:coreProperties>
</file>